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60" r:id="rId7"/>
    <p:sldId id="259" r:id="rId8"/>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p:scale>
          <a:sx n="70" d="100"/>
          <a:sy n="70" d="100"/>
        </p:scale>
        <p:origin x="1758" y="-108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945" cy="253365"/>
          </a:xfrm>
          <a:custGeom>
            <a:avLst/>
            <a:gdLst/>
            <a:ahLst/>
            <a:cxnLst/>
            <a:rect l="l" t="t" r="r" b="b"/>
            <a:pathLst>
              <a:path w="7560945" h="253365">
                <a:moveTo>
                  <a:pt x="7560564" y="0"/>
                </a:moveTo>
                <a:lnTo>
                  <a:pt x="0" y="0"/>
                </a:lnTo>
                <a:lnTo>
                  <a:pt x="0" y="253364"/>
                </a:lnTo>
                <a:lnTo>
                  <a:pt x="7560564" y="253364"/>
                </a:lnTo>
                <a:lnTo>
                  <a:pt x="7560564" y="0"/>
                </a:lnTo>
                <a:close/>
              </a:path>
            </a:pathLst>
          </a:custGeom>
          <a:solidFill>
            <a:srgbClr val="C41E2E"/>
          </a:solidFill>
        </p:spPr>
        <p:txBody>
          <a:bodyPr wrap="square" lIns="0" tIns="0" rIns="0" bIns="0" rtlCol="0"/>
          <a:lstStyle/>
          <a:p>
            <a:endParaRPr/>
          </a:p>
        </p:txBody>
      </p:sp>
      <p:sp>
        <p:nvSpPr>
          <p:cNvPr id="17" name="bg object 17"/>
          <p:cNvSpPr/>
          <p:nvPr/>
        </p:nvSpPr>
        <p:spPr>
          <a:xfrm>
            <a:off x="1271" y="10452732"/>
            <a:ext cx="7559675" cy="240029"/>
          </a:xfrm>
          <a:custGeom>
            <a:avLst/>
            <a:gdLst/>
            <a:ahLst/>
            <a:cxnLst/>
            <a:rect l="l" t="t" r="r" b="b"/>
            <a:pathLst>
              <a:path w="7559675" h="240029">
                <a:moveTo>
                  <a:pt x="7559292" y="0"/>
                </a:moveTo>
                <a:lnTo>
                  <a:pt x="0" y="0"/>
                </a:lnTo>
                <a:lnTo>
                  <a:pt x="0" y="239649"/>
                </a:lnTo>
                <a:lnTo>
                  <a:pt x="7559292" y="239649"/>
                </a:lnTo>
                <a:lnTo>
                  <a:pt x="7559292" y="0"/>
                </a:lnTo>
                <a:close/>
              </a:path>
            </a:pathLst>
          </a:custGeom>
          <a:solidFill>
            <a:srgbClr val="C41E2E"/>
          </a:solidFill>
        </p:spPr>
        <p:txBody>
          <a:bodyPr wrap="square" lIns="0" tIns="0" rIns="0" bIns="0" rtlCol="0"/>
          <a:lstStyle/>
          <a:p>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8/27/2024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hyperlink" Target="http://www.smart-homes.co.uk/" TargetMode="Externa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22909" y="6544944"/>
            <a:ext cx="7137400" cy="1315085"/>
          </a:xfrm>
          <a:custGeom>
            <a:avLst/>
            <a:gdLst/>
            <a:ahLst/>
            <a:cxnLst/>
            <a:rect l="l" t="t" r="r" b="b"/>
            <a:pathLst>
              <a:path w="7137400" h="1315084">
                <a:moveTo>
                  <a:pt x="0" y="1315084"/>
                </a:moveTo>
                <a:lnTo>
                  <a:pt x="7137400" y="1315084"/>
                </a:lnTo>
                <a:lnTo>
                  <a:pt x="7137400" y="0"/>
                </a:lnTo>
                <a:lnTo>
                  <a:pt x="0" y="0"/>
                </a:lnTo>
                <a:lnTo>
                  <a:pt x="0" y="1315084"/>
                </a:lnTo>
                <a:close/>
              </a:path>
            </a:pathLst>
          </a:custGeom>
          <a:solidFill>
            <a:srgbClr val="979796"/>
          </a:solidFill>
        </p:spPr>
        <p:txBody>
          <a:bodyPr wrap="square" lIns="0" tIns="0" rIns="0" bIns="0" rtlCol="0"/>
          <a:lstStyle/>
          <a:p>
            <a:endParaRPr/>
          </a:p>
        </p:txBody>
      </p:sp>
      <p:sp>
        <p:nvSpPr>
          <p:cNvPr id="4" name="object 4"/>
          <p:cNvSpPr/>
          <p:nvPr/>
        </p:nvSpPr>
        <p:spPr>
          <a:xfrm>
            <a:off x="0" y="5434963"/>
            <a:ext cx="349250" cy="5073777"/>
          </a:xfrm>
          <a:custGeom>
            <a:avLst/>
            <a:gdLst/>
            <a:ahLst/>
            <a:cxnLst/>
            <a:rect l="l" t="t" r="r" b="b"/>
            <a:pathLst>
              <a:path w="349250" h="1109979">
                <a:moveTo>
                  <a:pt x="0" y="1109980"/>
                </a:moveTo>
                <a:lnTo>
                  <a:pt x="349250" y="1109980"/>
                </a:lnTo>
                <a:lnTo>
                  <a:pt x="349250" y="0"/>
                </a:lnTo>
                <a:lnTo>
                  <a:pt x="0" y="0"/>
                </a:lnTo>
                <a:lnTo>
                  <a:pt x="0" y="1109980"/>
                </a:lnTo>
                <a:close/>
              </a:path>
            </a:pathLst>
          </a:custGeom>
          <a:solidFill>
            <a:srgbClr val="C41E2E"/>
          </a:solidFill>
        </p:spPr>
        <p:txBody>
          <a:bodyPr wrap="square" lIns="0" tIns="0" rIns="0" bIns="0" rtlCol="0"/>
          <a:lstStyle/>
          <a:p>
            <a:endParaRPr/>
          </a:p>
        </p:txBody>
      </p:sp>
      <p:sp>
        <p:nvSpPr>
          <p:cNvPr id="5" name="object 5"/>
          <p:cNvSpPr/>
          <p:nvPr/>
        </p:nvSpPr>
        <p:spPr>
          <a:xfrm>
            <a:off x="347727" y="5434964"/>
            <a:ext cx="7213216" cy="1109980"/>
          </a:xfrm>
          <a:custGeom>
            <a:avLst/>
            <a:gdLst/>
            <a:ahLst/>
            <a:cxnLst/>
            <a:rect l="l" t="t" r="r" b="b"/>
            <a:pathLst>
              <a:path w="7138034" h="1109979">
                <a:moveTo>
                  <a:pt x="0" y="1109980"/>
                </a:moveTo>
                <a:lnTo>
                  <a:pt x="7137654" y="1109980"/>
                </a:lnTo>
                <a:lnTo>
                  <a:pt x="7137654" y="0"/>
                </a:lnTo>
                <a:lnTo>
                  <a:pt x="0" y="0"/>
                </a:lnTo>
                <a:lnTo>
                  <a:pt x="0" y="1109980"/>
                </a:lnTo>
                <a:close/>
              </a:path>
            </a:pathLst>
          </a:custGeom>
          <a:solidFill>
            <a:srgbClr val="C41E2E"/>
          </a:solidFill>
        </p:spPr>
        <p:txBody>
          <a:bodyPr wrap="square" lIns="0" tIns="0" rIns="0" bIns="0" rtlCol="0"/>
          <a:lstStyle/>
          <a:p>
            <a:endParaRPr/>
          </a:p>
        </p:txBody>
      </p:sp>
      <p:sp>
        <p:nvSpPr>
          <p:cNvPr id="6" name="object 6"/>
          <p:cNvSpPr/>
          <p:nvPr/>
        </p:nvSpPr>
        <p:spPr>
          <a:xfrm>
            <a:off x="0" y="0"/>
            <a:ext cx="349250" cy="5490804"/>
          </a:xfrm>
          <a:custGeom>
            <a:avLst/>
            <a:gdLst/>
            <a:ahLst/>
            <a:cxnLst/>
            <a:rect l="l" t="t" r="r" b="b"/>
            <a:pathLst>
              <a:path w="316865" h="2875280">
                <a:moveTo>
                  <a:pt x="0" y="2875279"/>
                </a:moveTo>
                <a:lnTo>
                  <a:pt x="316865" y="2875279"/>
                </a:lnTo>
                <a:lnTo>
                  <a:pt x="316865" y="0"/>
                </a:lnTo>
                <a:lnTo>
                  <a:pt x="0" y="0"/>
                </a:lnTo>
                <a:lnTo>
                  <a:pt x="0" y="2875279"/>
                </a:lnTo>
                <a:close/>
              </a:path>
            </a:pathLst>
          </a:custGeom>
          <a:solidFill>
            <a:srgbClr val="C41E2E"/>
          </a:solidFill>
        </p:spPr>
        <p:txBody>
          <a:bodyPr wrap="square" lIns="0" tIns="0" rIns="0" bIns="0" rtlCol="0"/>
          <a:lstStyle/>
          <a:p>
            <a:endParaRPr/>
          </a:p>
        </p:txBody>
      </p:sp>
      <p:sp>
        <p:nvSpPr>
          <p:cNvPr id="7" name="object 7"/>
          <p:cNvSpPr/>
          <p:nvPr/>
        </p:nvSpPr>
        <p:spPr>
          <a:xfrm>
            <a:off x="348488" y="0"/>
            <a:ext cx="7212455" cy="184659"/>
          </a:xfrm>
          <a:custGeom>
            <a:avLst/>
            <a:gdLst/>
            <a:ahLst/>
            <a:cxnLst/>
            <a:rect l="l" t="t" r="r" b="b"/>
            <a:pathLst>
              <a:path w="7138034" h="2875280">
                <a:moveTo>
                  <a:pt x="0" y="2875279"/>
                </a:moveTo>
                <a:lnTo>
                  <a:pt x="7137654" y="2875279"/>
                </a:lnTo>
                <a:lnTo>
                  <a:pt x="7137654" y="0"/>
                </a:lnTo>
                <a:lnTo>
                  <a:pt x="0" y="0"/>
                </a:lnTo>
                <a:lnTo>
                  <a:pt x="0" y="2875279"/>
                </a:lnTo>
                <a:close/>
              </a:path>
            </a:pathLst>
          </a:custGeom>
          <a:solidFill>
            <a:srgbClr val="C41E2E"/>
          </a:solidFill>
        </p:spPr>
        <p:txBody>
          <a:bodyPr wrap="square" lIns="0" tIns="0" rIns="0" bIns="0" rtlCol="0"/>
          <a:lstStyle/>
          <a:p>
            <a:endParaRPr/>
          </a:p>
        </p:txBody>
      </p:sp>
      <p:pic>
        <p:nvPicPr>
          <p:cNvPr id="8" name="object 8"/>
          <p:cNvPicPr/>
          <p:nvPr/>
        </p:nvPicPr>
        <p:blipFill>
          <a:blip r:embed="rId2" cstate="print">
            <a:extLst>
              <a:ext uri="{28A0092B-C50C-407E-A947-70E740481C1C}">
                <a14:useLocalDpi xmlns:a14="http://schemas.microsoft.com/office/drawing/2010/main" val="0"/>
              </a:ext>
            </a:extLst>
          </a:blip>
          <a:srcRect/>
          <a:stretch/>
        </p:blipFill>
        <p:spPr>
          <a:xfrm>
            <a:off x="406398" y="7913496"/>
            <a:ext cx="3538221" cy="2595245"/>
          </a:xfrm>
          <a:prstGeom prst="rect">
            <a:avLst/>
          </a:prstGeom>
        </p:spPr>
      </p:pic>
      <p:pic>
        <p:nvPicPr>
          <p:cNvPr id="9" name="object 9"/>
          <p:cNvPicPr/>
          <p:nvPr/>
        </p:nvPicPr>
        <p:blipFill>
          <a:blip r:embed="rId3" cstate="print">
            <a:extLst>
              <a:ext uri="{28A0092B-C50C-407E-A947-70E740481C1C}">
                <a14:useLocalDpi xmlns:a14="http://schemas.microsoft.com/office/drawing/2010/main" val="0"/>
              </a:ext>
            </a:extLst>
          </a:blip>
          <a:srcRect/>
          <a:stretch/>
        </p:blipFill>
        <p:spPr>
          <a:xfrm>
            <a:off x="4018279" y="7913496"/>
            <a:ext cx="3538221" cy="2595245"/>
          </a:xfrm>
          <a:prstGeom prst="rect">
            <a:avLst/>
          </a:prstGeom>
        </p:spPr>
      </p:pic>
      <p:pic>
        <p:nvPicPr>
          <p:cNvPr id="10" name="object 10"/>
          <p:cNvPicPr/>
          <p:nvPr/>
        </p:nvPicPr>
        <p:blipFill>
          <a:blip r:embed="rId4" cstate="print">
            <a:extLst>
              <a:ext uri="{28A0092B-C50C-407E-A947-70E740481C1C}">
                <a14:useLocalDpi xmlns:a14="http://schemas.microsoft.com/office/drawing/2010/main" val="0"/>
              </a:ext>
            </a:extLst>
          </a:blip>
          <a:srcRect/>
          <a:stretch/>
        </p:blipFill>
        <p:spPr>
          <a:xfrm>
            <a:off x="422910" y="184659"/>
            <a:ext cx="7133590" cy="5249033"/>
          </a:xfrm>
          <a:prstGeom prst="rect">
            <a:avLst/>
          </a:prstGeom>
        </p:spPr>
      </p:pic>
      <p:sp>
        <p:nvSpPr>
          <p:cNvPr id="11" name="object 11"/>
          <p:cNvSpPr/>
          <p:nvPr/>
        </p:nvSpPr>
        <p:spPr>
          <a:xfrm>
            <a:off x="0" y="10443209"/>
            <a:ext cx="349250" cy="248920"/>
          </a:xfrm>
          <a:custGeom>
            <a:avLst/>
            <a:gdLst/>
            <a:ahLst/>
            <a:cxnLst/>
            <a:rect l="l" t="t" r="r" b="b"/>
            <a:pathLst>
              <a:path w="349250" h="248920">
                <a:moveTo>
                  <a:pt x="0" y="248920"/>
                </a:moveTo>
                <a:lnTo>
                  <a:pt x="349250" y="248920"/>
                </a:lnTo>
                <a:lnTo>
                  <a:pt x="349250" y="0"/>
                </a:lnTo>
                <a:lnTo>
                  <a:pt x="0" y="0"/>
                </a:lnTo>
                <a:lnTo>
                  <a:pt x="0" y="248920"/>
                </a:lnTo>
                <a:close/>
              </a:path>
            </a:pathLst>
          </a:custGeom>
          <a:solidFill>
            <a:srgbClr val="C41E2E"/>
          </a:solidFill>
        </p:spPr>
        <p:txBody>
          <a:bodyPr wrap="square" lIns="0" tIns="0" rIns="0" bIns="0" rtlCol="0"/>
          <a:lstStyle/>
          <a:p>
            <a:endParaRPr/>
          </a:p>
        </p:txBody>
      </p:sp>
      <p:grpSp>
        <p:nvGrpSpPr>
          <p:cNvPr id="12" name="object 12"/>
          <p:cNvGrpSpPr/>
          <p:nvPr/>
        </p:nvGrpSpPr>
        <p:grpSpPr>
          <a:xfrm>
            <a:off x="349250" y="0"/>
            <a:ext cx="7211059" cy="10692765"/>
            <a:chOff x="349250" y="0"/>
            <a:chExt cx="7211059" cy="10692765"/>
          </a:xfrm>
        </p:grpSpPr>
        <p:sp>
          <p:nvSpPr>
            <p:cNvPr id="13" name="object 13"/>
            <p:cNvSpPr/>
            <p:nvPr/>
          </p:nvSpPr>
          <p:spPr>
            <a:xfrm>
              <a:off x="422910" y="10443209"/>
              <a:ext cx="7137400" cy="248920"/>
            </a:xfrm>
            <a:custGeom>
              <a:avLst/>
              <a:gdLst/>
              <a:ahLst/>
              <a:cxnLst/>
              <a:rect l="l" t="t" r="r" b="b"/>
              <a:pathLst>
                <a:path w="7137400" h="248920">
                  <a:moveTo>
                    <a:pt x="0" y="248920"/>
                  </a:moveTo>
                  <a:lnTo>
                    <a:pt x="7137400" y="248920"/>
                  </a:lnTo>
                  <a:lnTo>
                    <a:pt x="7137400" y="0"/>
                  </a:lnTo>
                  <a:lnTo>
                    <a:pt x="0" y="0"/>
                  </a:lnTo>
                  <a:lnTo>
                    <a:pt x="0" y="248920"/>
                  </a:lnTo>
                  <a:close/>
                </a:path>
              </a:pathLst>
            </a:custGeom>
            <a:solidFill>
              <a:srgbClr val="C41E2E"/>
            </a:solidFill>
          </p:spPr>
          <p:txBody>
            <a:bodyPr wrap="square" lIns="0" tIns="0" rIns="0" bIns="0" rtlCol="0"/>
            <a:lstStyle/>
            <a:p>
              <a:endParaRPr/>
            </a:p>
          </p:txBody>
        </p:sp>
        <p:pic>
          <p:nvPicPr>
            <p:cNvPr id="14" name="object 14"/>
            <p:cNvPicPr/>
            <p:nvPr/>
          </p:nvPicPr>
          <p:blipFill>
            <a:blip r:embed="rId5" cstate="print"/>
            <a:stretch>
              <a:fillRect/>
            </a:stretch>
          </p:blipFill>
          <p:spPr>
            <a:xfrm>
              <a:off x="407669" y="5461634"/>
              <a:ext cx="1130300" cy="1130300"/>
            </a:xfrm>
            <a:prstGeom prst="rect">
              <a:avLst/>
            </a:prstGeom>
          </p:spPr>
        </p:pic>
        <p:sp>
          <p:nvSpPr>
            <p:cNvPr id="15" name="object 15"/>
            <p:cNvSpPr/>
            <p:nvPr/>
          </p:nvSpPr>
          <p:spPr>
            <a:xfrm>
              <a:off x="349250" y="0"/>
              <a:ext cx="73660" cy="10692765"/>
            </a:xfrm>
            <a:custGeom>
              <a:avLst/>
              <a:gdLst/>
              <a:ahLst/>
              <a:cxnLst/>
              <a:rect l="l" t="t" r="r" b="b"/>
              <a:pathLst>
                <a:path w="73659" h="10692765">
                  <a:moveTo>
                    <a:pt x="0" y="10692383"/>
                  </a:moveTo>
                  <a:lnTo>
                    <a:pt x="73659" y="10692383"/>
                  </a:lnTo>
                  <a:lnTo>
                    <a:pt x="73659" y="0"/>
                  </a:lnTo>
                  <a:lnTo>
                    <a:pt x="0" y="0"/>
                  </a:lnTo>
                  <a:lnTo>
                    <a:pt x="0" y="10692383"/>
                  </a:lnTo>
                  <a:close/>
                </a:path>
              </a:pathLst>
            </a:custGeom>
            <a:solidFill>
              <a:srgbClr val="FFFFFF"/>
            </a:solidFill>
          </p:spPr>
          <p:txBody>
            <a:bodyPr wrap="square" lIns="0" tIns="0" rIns="0" bIns="0" rtlCol="0"/>
            <a:lstStyle/>
            <a:p>
              <a:endParaRPr/>
            </a:p>
          </p:txBody>
        </p:sp>
      </p:grpSp>
      <p:sp>
        <p:nvSpPr>
          <p:cNvPr id="16" name="object 16"/>
          <p:cNvSpPr txBox="1"/>
          <p:nvPr/>
        </p:nvSpPr>
        <p:spPr>
          <a:xfrm>
            <a:off x="585468" y="6645402"/>
            <a:ext cx="4488181" cy="1129030"/>
          </a:xfrm>
          <a:prstGeom prst="rect">
            <a:avLst/>
          </a:prstGeom>
        </p:spPr>
        <p:txBody>
          <a:bodyPr vert="horz" wrap="square" lIns="0" tIns="12065" rIns="0" bIns="0" rtlCol="0">
            <a:spAutoFit/>
          </a:bodyPr>
          <a:lstStyle/>
          <a:p>
            <a:pPr marL="240665" indent="-227965">
              <a:lnSpc>
                <a:spcPct val="100000"/>
              </a:lnSpc>
              <a:spcBef>
                <a:spcPts val="95"/>
              </a:spcBef>
              <a:buClr>
                <a:srgbClr val="FFFFFF"/>
              </a:buClr>
              <a:buSzPct val="109090"/>
              <a:buFont typeface="Tahoma"/>
              <a:buChar char="•"/>
              <a:tabLst>
                <a:tab pos="240665" algn="l"/>
              </a:tabLst>
            </a:pPr>
            <a:r>
              <a:rPr sz="1100" spc="60" dirty="0">
                <a:solidFill>
                  <a:srgbClr val="FFFFFF"/>
                </a:solidFill>
                <a:latin typeface="Verdana"/>
                <a:cs typeface="Verdana"/>
              </a:rPr>
              <a:t>A</a:t>
            </a:r>
            <a:r>
              <a:rPr sz="1100" spc="-10" dirty="0">
                <a:solidFill>
                  <a:srgbClr val="FFFFFF"/>
                </a:solidFill>
                <a:latin typeface="Verdana"/>
                <a:cs typeface="Verdana"/>
              </a:rPr>
              <a:t> </a:t>
            </a:r>
            <a:r>
              <a:rPr lang="en-GB" sz="1100" spc="-65" dirty="0">
                <a:solidFill>
                  <a:srgbClr val="FFFFFF"/>
                </a:solidFill>
                <a:latin typeface="Verdana"/>
                <a:cs typeface="Verdana"/>
              </a:rPr>
              <a:t>Beautifully Presented</a:t>
            </a:r>
            <a:r>
              <a:rPr sz="1100" spc="-5" dirty="0">
                <a:solidFill>
                  <a:srgbClr val="FFFFFF"/>
                </a:solidFill>
                <a:latin typeface="Verdana"/>
                <a:cs typeface="Verdana"/>
              </a:rPr>
              <a:t> </a:t>
            </a:r>
            <a:r>
              <a:rPr sz="1100" spc="-55" dirty="0">
                <a:solidFill>
                  <a:srgbClr val="FFFFFF"/>
                </a:solidFill>
                <a:latin typeface="Verdana"/>
                <a:cs typeface="Verdana"/>
              </a:rPr>
              <a:t>Family</a:t>
            </a:r>
            <a:r>
              <a:rPr sz="1100" spc="-10" dirty="0">
                <a:solidFill>
                  <a:srgbClr val="FFFFFF"/>
                </a:solidFill>
                <a:latin typeface="Verdana"/>
                <a:cs typeface="Verdana"/>
              </a:rPr>
              <a:t> </a:t>
            </a:r>
            <a:r>
              <a:rPr sz="1100" spc="-20" dirty="0">
                <a:solidFill>
                  <a:srgbClr val="FFFFFF"/>
                </a:solidFill>
                <a:latin typeface="Verdana"/>
                <a:cs typeface="Verdana"/>
              </a:rPr>
              <a:t>Home</a:t>
            </a:r>
            <a:endParaRPr sz="1100" dirty="0">
              <a:latin typeface="Verdana"/>
              <a:cs typeface="Verdana"/>
            </a:endParaRPr>
          </a:p>
          <a:p>
            <a:pPr marL="240665" indent="-227965">
              <a:lnSpc>
                <a:spcPct val="100000"/>
              </a:lnSpc>
              <a:spcBef>
                <a:spcPts val="1130"/>
              </a:spcBef>
              <a:buSzPct val="109090"/>
              <a:buFont typeface="Tahoma"/>
              <a:buChar char="•"/>
              <a:tabLst>
                <a:tab pos="240665" algn="l"/>
              </a:tabLst>
            </a:pPr>
            <a:r>
              <a:rPr lang="en-GB" sz="1100" spc="-65" dirty="0">
                <a:solidFill>
                  <a:srgbClr val="FFFFFF"/>
                </a:solidFill>
                <a:latin typeface="Verdana"/>
                <a:cs typeface="Verdana"/>
              </a:rPr>
              <a:t>Two Double Bedrooms</a:t>
            </a:r>
            <a:endParaRPr sz="1100" dirty="0">
              <a:latin typeface="Verdana"/>
              <a:cs typeface="Verdana"/>
            </a:endParaRPr>
          </a:p>
          <a:p>
            <a:pPr marL="240665" indent="-227965">
              <a:lnSpc>
                <a:spcPct val="100000"/>
              </a:lnSpc>
              <a:spcBef>
                <a:spcPts val="1125"/>
              </a:spcBef>
              <a:buSzPct val="109090"/>
              <a:buFont typeface="Tahoma"/>
              <a:buChar char="•"/>
              <a:tabLst>
                <a:tab pos="240665" algn="l"/>
              </a:tabLst>
            </a:pPr>
            <a:r>
              <a:rPr lang="en-GB" sz="1100" spc="-45" dirty="0">
                <a:solidFill>
                  <a:srgbClr val="FFFFFF"/>
                </a:solidFill>
                <a:latin typeface="Verdana"/>
                <a:cs typeface="Verdana"/>
              </a:rPr>
              <a:t>Open Plan Lounge &amp; Contemporary Kitchen</a:t>
            </a:r>
            <a:endParaRPr sz="1100" dirty="0">
              <a:latin typeface="Verdana"/>
              <a:cs typeface="Verdana"/>
            </a:endParaRPr>
          </a:p>
          <a:p>
            <a:pPr marL="240665" indent="-227965">
              <a:lnSpc>
                <a:spcPct val="100000"/>
              </a:lnSpc>
              <a:spcBef>
                <a:spcPts val="1135"/>
              </a:spcBef>
              <a:buSzPct val="109090"/>
              <a:buFont typeface="Tahoma"/>
              <a:buChar char="•"/>
              <a:tabLst>
                <a:tab pos="240665" algn="l"/>
              </a:tabLst>
            </a:pPr>
            <a:r>
              <a:rPr lang="en-GB" sz="1100" spc="-25" dirty="0">
                <a:solidFill>
                  <a:srgbClr val="FFFFFF"/>
                </a:solidFill>
                <a:latin typeface="Verdana"/>
                <a:cs typeface="Verdana"/>
              </a:rPr>
              <a:t>Landscaped South </a:t>
            </a:r>
            <a:r>
              <a:rPr lang="en-GB" sz="1100" spc="-25">
                <a:solidFill>
                  <a:srgbClr val="FFFFFF"/>
                </a:solidFill>
                <a:latin typeface="Verdana"/>
                <a:cs typeface="Verdana"/>
              </a:rPr>
              <a:t>West Facing Rear Garden</a:t>
            </a:r>
            <a:endParaRPr sz="1100" dirty="0">
              <a:latin typeface="Verdana"/>
              <a:cs typeface="Verdana"/>
            </a:endParaRPr>
          </a:p>
        </p:txBody>
      </p:sp>
      <p:sp>
        <p:nvSpPr>
          <p:cNvPr id="17" name="object 17"/>
          <p:cNvSpPr txBox="1"/>
          <p:nvPr/>
        </p:nvSpPr>
        <p:spPr>
          <a:xfrm>
            <a:off x="3960114" y="6591935"/>
            <a:ext cx="3496566" cy="1277337"/>
          </a:xfrm>
          <a:prstGeom prst="rect">
            <a:avLst/>
          </a:prstGeom>
        </p:spPr>
        <p:txBody>
          <a:bodyPr vert="horz" wrap="square" lIns="0" tIns="147320" rIns="0" bIns="0" rtlCol="0">
            <a:spAutoFit/>
          </a:bodyPr>
          <a:lstStyle/>
          <a:p>
            <a:pPr marL="1085850" algn="r">
              <a:lnSpc>
                <a:spcPct val="100000"/>
              </a:lnSpc>
              <a:spcBef>
                <a:spcPts val="1160"/>
              </a:spcBef>
            </a:pPr>
            <a:r>
              <a:rPr lang="en-GB" sz="1800" b="1" spc="-130" dirty="0">
                <a:solidFill>
                  <a:srgbClr val="FFFFFF"/>
                </a:solidFill>
                <a:latin typeface="Tahoma"/>
                <a:cs typeface="Tahoma"/>
              </a:rPr>
              <a:t> </a:t>
            </a:r>
            <a:r>
              <a:rPr sz="1800" b="1" spc="-130" dirty="0">
                <a:solidFill>
                  <a:srgbClr val="FFFFFF"/>
                </a:solidFill>
                <a:latin typeface="Tahoma"/>
                <a:cs typeface="Tahoma"/>
              </a:rPr>
              <a:t>£</a:t>
            </a:r>
            <a:r>
              <a:rPr lang="en-GB" b="1" spc="-130" dirty="0">
                <a:solidFill>
                  <a:srgbClr val="FFFFFF"/>
                </a:solidFill>
                <a:latin typeface="Tahoma"/>
                <a:cs typeface="Tahoma"/>
              </a:rPr>
              <a:t>320</a:t>
            </a:r>
            <a:r>
              <a:rPr sz="1800" b="1" spc="-130" dirty="0">
                <a:solidFill>
                  <a:srgbClr val="FFFFFF"/>
                </a:solidFill>
                <a:latin typeface="Tahoma"/>
                <a:cs typeface="Tahoma"/>
              </a:rPr>
              <a:t>,000</a:t>
            </a:r>
            <a:endParaRPr lang="en-GB" b="1" dirty="0">
              <a:latin typeface="Tahoma"/>
              <a:cs typeface="Tahoma"/>
            </a:endParaRPr>
          </a:p>
          <a:p>
            <a:pPr marL="1085850" algn="r">
              <a:lnSpc>
                <a:spcPct val="100000"/>
              </a:lnSpc>
              <a:spcBef>
                <a:spcPts val="1160"/>
              </a:spcBef>
            </a:pPr>
            <a:r>
              <a:rPr lang="en-GB" sz="1200" spc="-10" dirty="0">
                <a:solidFill>
                  <a:srgbClr val="FFFFFF"/>
                </a:solidFill>
                <a:latin typeface="Verdana"/>
                <a:cs typeface="Verdana"/>
              </a:rPr>
              <a:t>Current </a:t>
            </a:r>
            <a:r>
              <a:rPr sz="1200" spc="-10" dirty="0">
                <a:solidFill>
                  <a:srgbClr val="FFFFFF"/>
                </a:solidFill>
                <a:latin typeface="Verdana"/>
                <a:cs typeface="Verdana"/>
              </a:rPr>
              <a:t>EPC</a:t>
            </a:r>
            <a:r>
              <a:rPr sz="1200" spc="-70" dirty="0">
                <a:solidFill>
                  <a:srgbClr val="FFFFFF"/>
                </a:solidFill>
                <a:latin typeface="Verdana"/>
                <a:cs typeface="Verdana"/>
              </a:rPr>
              <a:t> </a:t>
            </a:r>
            <a:r>
              <a:rPr sz="1200" spc="-35" dirty="0">
                <a:solidFill>
                  <a:srgbClr val="FFFFFF"/>
                </a:solidFill>
                <a:latin typeface="Verdana"/>
                <a:cs typeface="Verdana"/>
              </a:rPr>
              <a:t>Rating</a:t>
            </a:r>
            <a:r>
              <a:rPr sz="1200" spc="-70" dirty="0">
                <a:solidFill>
                  <a:srgbClr val="FFFFFF"/>
                </a:solidFill>
                <a:latin typeface="Verdana"/>
                <a:cs typeface="Verdana"/>
              </a:rPr>
              <a:t> </a:t>
            </a:r>
            <a:r>
              <a:rPr lang="en-GB" sz="1200" spc="-70" dirty="0">
                <a:solidFill>
                  <a:srgbClr val="FFFFFF"/>
                </a:solidFill>
                <a:latin typeface="Verdana"/>
                <a:cs typeface="Verdana"/>
              </a:rPr>
              <a:t>83 (B)</a:t>
            </a:r>
            <a:r>
              <a:rPr sz="1200" spc="-95" dirty="0">
                <a:solidFill>
                  <a:srgbClr val="FFFFFF"/>
                </a:solidFill>
                <a:latin typeface="Verdana"/>
                <a:cs typeface="Verdana"/>
              </a:rPr>
              <a:t> </a:t>
            </a:r>
            <a:endParaRPr lang="en-GB" sz="1200" spc="-95" dirty="0">
              <a:solidFill>
                <a:srgbClr val="FFFFFF"/>
              </a:solidFill>
              <a:latin typeface="Verdana"/>
              <a:cs typeface="Verdana"/>
            </a:endParaRPr>
          </a:p>
          <a:p>
            <a:pPr marL="12700" marR="5080" indent="1010285" algn="r">
              <a:lnSpc>
                <a:spcPct val="132500"/>
              </a:lnSpc>
              <a:spcBef>
                <a:spcPts val="240"/>
              </a:spcBef>
            </a:pPr>
            <a:r>
              <a:rPr sz="1200" spc="-60" dirty="0">
                <a:solidFill>
                  <a:srgbClr val="FFFFFF"/>
                </a:solidFill>
                <a:latin typeface="Verdana"/>
                <a:cs typeface="Verdana"/>
              </a:rPr>
              <a:t> </a:t>
            </a:r>
            <a:r>
              <a:rPr lang="en-GB" sz="1200" spc="-60" dirty="0">
                <a:solidFill>
                  <a:srgbClr val="FFFFFF"/>
                </a:solidFill>
                <a:latin typeface="Verdana"/>
                <a:cs typeface="Verdana"/>
              </a:rPr>
              <a:t>Current </a:t>
            </a:r>
            <a:r>
              <a:rPr sz="1200" dirty="0">
                <a:solidFill>
                  <a:srgbClr val="FFFFFF"/>
                </a:solidFill>
                <a:latin typeface="Verdana"/>
                <a:cs typeface="Verdana"/>
              </a:rPr>
              <a:t>Council</a:t>
            </a:r>
            <a:r>
              <a:rPr sz="1200" spc="-55" dirty="0">
                <a:solidFill>
                  <a:srgbClr val="FFFFFF"/>
                </a:solidFill>
                <a:latin typeface="Verdana"/>
                <a:cs typeface="Verdana"/>
              </a:rPr>
              <a:t> </a:t>
            </a:r>
            <a:r>
              <a:rPr sz="1200" spc="-95" dirty="0">
                <a:solidFill>
                  <a:srgbClr val="FFFFFF"/>
                </a:solidFill>
                <a:latin typeface="Verdana"/>
                <a:cs typeface="Verdana"/>
              </a:rPr>
              <a:t>Tax</a:t>
            </a:r>
            <a:r>
              <a:rPr sz="1200" spc="-55" dirty="0">
                <a:solidFill>
                  <a:srgbClr val="FFFFFF"/>
                </a:solidFill>
                <a:latin typeface="Verdana"/>
                <a:cs typeface="Verdana"/>
              </a:rPr>
              <a:t> </a:t>
            </a:r>
            <a:r>
              <a:rPr sz="1200" dirty="0">
                <a:solidFill>
                  <a:srgbClr val="FFFFFF"/>
                </a:solidFill>
                <a:latin typeface="Verdana"/>
                <a:cs typeface="Verdana"/>
              </a:rPr>
              <a:t>Band</a:t>
            </a:r>
            <a:r>
              <a:rPr sz="1200" spc="-55" dirty="0">
                <a:solidFill>
                  <a:srgbClr val="FFFFFF"/>
                </a:solidFill>
                <a:latin typeface="Verdana"/>
                <a:cs typeface="Verdana"/>
              </a:rPr>
              <a:t> </a:t>
            </a:r>
            <a:r>
              <a:rPr lang="en-GB" sz="1200" spc="-50" dirty="0">
                <a:solidFill>
                  <a:srgbClr val="FFFFFF"/>
                </a:solidFill>
                <a:latin typeface="Verdana"/>
                <a:cs typeface="Verdana"/>
              </a:rPr>
              <a:t>C</a:t>
            </a:r>
          </a:p>
          <a:p>
            <a:pPr marL="12700" marR="5080" indent="1010285" algn="r">
              <a:lnSpc>
                <a:spcPct val="132500"/>
              </a:lnSpc>
              <a:spcBef>
                <a:spcPts val="240"/>
              </a:spcBef>
            </a:pPr>
            <a:endParaRPr sz="1200" dirty="0">
              <a:latin typeface="Verdana"/>
              <a:cs typeface="Verdana"/>
            </a:endParaRPr>
          </a:p>
        </p:txBody>
      </p:sp>
      <p:sp>
        <p:nvSpPr>
          <p:cNvPr id="18" name="object 18"/>
          <p:cNvSpPr txBox="1"/>
          <p:nvPr/>
        </p:nvSpPr>
        <p:spPr>
          <a:xfrm>
            <a:off x="3778250" y="5434328"/>
            <a:ext cx="3617721" cy="1018227"/>
          </a:xfrm>
          <a:prstGeom prst="rect">
            <a:avLst/>
          </a:prstGeom>
        </p:spPr>
        <p:txBody>
          <a:bodyPr vert="horz" wrap="square" lIns="0" tIns="129540" rIns="0" bIns="0" rtlCol="0">
            <a:spAutoFit/>
          </a:bodyPr>
          <a:lstStyle/>
          <a:p>
            <a:pPr marL="470534" algn="r">
              <a:lnSpc>
                <a:spcPct val="100000"/>
              </a:lnSpc>
              <a:spcBef>
                <a:spcPts val="1020"/>
              </a:spcBef>
            </a:pPr>
            <a:r>
              <a:rPr lang="en-GB" sz="1800" b="1" spc="-145" dirty="0">
                <a:solidFill>
                  <a:srgbClr val="FFFFFF"/>
                </a:solidFill>
                <a:latin typeface="Tahoma"/>
                <a:cs typeface="Tahoma"/>
              </a:rPr>
              <a:t>  </a:t>
            </a:r>
            <a:r>
              <a:rPr lang="en-GB" b="1" spc="-145" dirty="0">
                <a:solidFill>
                  <a:srgbClr val="FFFFFF"/>
                </a:solidFill>
                <a:latin typeface="Tahoma"/>
                <a:cs typeface="Tahoma"/>
              </a:rPr>
              <a:t>Magnolia Drive</a:t>
            </a:r>
            <a:endParaRPr sz="1800" dirty="0">
              <a:latin typeface="Tahoma"/>
              <a:cs typeface="Tahoma"/>
            </a:endParaRPr>
          </a:p>
          <a:p>
            <a:pPr marL="12700" algn="r">
              <a:lnSpc>
                <a:spcPct val="100000"/>
              </a:lnSpc>
              <a:spcBef>
                <a:spcPts val="710"/>
              </a:spcBef>
            </a:pPr>
            <a:r>
              <a:rPr lang="en-GB" sz="1400" spc="-114" dirty="0">
                <a:solidFill>
                  <a:srgbClr val="FFFFFF"/>
                </a:solidFill>
                <a:latin typeface="Verdana"/>
                <a:cs typeface="Verdana"/>
              </a:rPr>
              <a:t>Blythe Valley, Solihull</a:t>
            </a:r>
          </a:p>
          <a:p>
            <a:pPr marL="12700" algn="r">
              <a:lnSpc>
                <a:spcPct val="100000"/>
              </a:lnSpc>
              <a:spcBef>
                <a:spcPts val="710"/>
              </a:spcBef>
            </a:pPr>
            <a:endParaRPr sz="1400" dirty="0">
              <a:latin typeface="Verdana"/>
              <a:cs typeface="Verdana"/>
            </a:endParaRPr>
          </a:p>
        </p:txBody>
      </p:sp>
      <p:sp>
        <p:nvSpPr>
          <p:cNvPr id="19" name="object 19"/>
          <p:cNvSpPr/>
          <p:nvPr/>
        </p:nvSpPr>
        <p:spPr>
          <a:xfrm>
            <a:off x="0" y="0"/>
            <a:ext cx="3175" cy="10692130"/>
          </a:xfrm>
          <a:custGeom>
            <a:avLst/>
            <a:gdLst/>
            <a:ahLst/>
            <a:cxnLst/>
            <a:rect l="l" t="t" r="r" b="b"/>
            <a:pathLst>
              <a:path w="3175" h="10692130">
                <a:moveTo>
                  <a:pt x="0" y="10692129"/>
                </a:moveTo>
                <a:lnTo>
                  <a:pt x="3175" y="10692129"/>
                </a:lnTo>
                <a:lnTo>
                  <a:pt x="3175" y="0"/>
                </a:lnTo>
                <a:lnTo>
                  <a:pt x="0" y="0"/>
                </a:lnTo>
                <a:lnTo>
                  <a:pt x="0" y="10692129"/>
                </a:lnTo>
                <a:close/>
              </a:path>
            </a:pathLst>
          </a:custGeom>
          <a:solidFill>
            <a:srgbClr val="FFFFFF"/>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61949"/>
            <a:ext cx="7560309" cy="288290"/>
          </a:xfrm>
          <a:custGeom>
            <a:avLst/>
            <a:gdLst/>
            <a:ahLst/>
            <a:cxnLst/>
            <a:rect l="l" t="t" r="r" b="b"/>
            <a:pathLst>
              <a:path w="7560309" h="288290">
                <a:moveTo>
                  <a:pt x="7560309" y="0"/>
                </a:moveTo>
                <a:lnTo>
                  <a:pt x="0" y="0"/>
                </a:lnTo>
                <a:lnTo>
                  <a:pt x="0" y="288290"/>
                </a:lnTo>
                <a:lnTo>
                  <a:pt x="7560309" y="288290"/>
                </a:lnTo>
                <a:lnTo>
                  <a:pt x="7560309" y="0"/>
                </a:lnTo>
                <a:close/>
              </a:path>
            </a:pathLst>
          </a:custGeom>
          <a:solidFill>
            <a:srgbClr val="979796"/>
          </a:solidFill>
        </p:spPr>
        <p:txBody>
          <a:bodyPr wrap="square" lIns="0" tIns="0" rIns="0" bIns="0" rtlCol="0"/>
          <a:lstStyle/>
          <a:p>
            <a:endParaRPr/>
          </a:p>
        </p:txBody>
      </p:sp>
      <p:grpSp>
        <p:nvGrpSpPr>
          <p:cNvPr id="3" name="object 3"/>
          <p:cNvGrpSpPr/>
          <p:nvPr/>
        </p:nvGrpSpPr>
        <p:grpSpPr>
          <a:xfrm>
            <a:off x="1" y="650239"/>
            <a:ext cx="7556500" cy="9796145"/>
            <a:chOff x="1" y="650238"/>
            <a:chExt cx="7556500" cy="9796146"/>
          </a:xfrm>
        </p:grpSpPr>
        <p:pic>
          <p:nvPicPr>
            <p:cNvPr id="4" name="object 4"/>
            <p:cNvPicPr/>
            <p:nvPr/>
          </p:nvPicPr>
          <p:blipFill>
            <a:blip r:embed="rId2" cstate="print">
              <a:extLst>
                <a:ext uri="{28A0092B-C50C-407E-A947-70E740481C1C}">
                  <a14:useLocalDpi xmlns:a14="http://schemas.microsoft.com/office/drawing/2010/main" val="0"/>
                </a:ext>
              </a:extLst>
            </a:blip>
            <a:srcRect/>
            <a:stretch/>
          </p:blipFill>
          <p:spPr>
            <a:xfrm>
              <a:off x="1" y="650238"/>
              <a:ext cx="7556500" cy="5200517"/>
            </a:xfrm>
            <a:prstGeom prst="rect">
              <a:avLst/>
            </a:prstGeom>
          </p:spPr>
        </p:pic>
        <p:sp>
          <p:nvSpPr>
            <p:cNvPr id="5" name="object 5"/>
            <p:cNvSpPr/>
            <p:nvPr/>
          </p:nvSpPr>
          <p:spPr>
            <a:xfrm>
              <a:off x="274319" y="5347969"/>
              <a:ext cx="3815079" cy="2612390"/>
            </a:xfrm>
            <a:custGeom>
              <a:avLst/>
              <a:gdLst/>
              <a:ahLst/>
              <a:cxnLst/>
              <a:rect l="l" t="t" r="r" b="b"/>
              <a:pathLst>
                <a:path w="3815079" h="2612390">
                  <a:moveTo>
                    <a:pt x="3815079" y="0"/>
                  </a:moveTo>
                  <a:lnTo>
                    <a:pt x="0" y="0"/>
                  </a:lnTo>
                  <a:lnTo>
                    <a:pt x="0" y="2612390"/>
                  </a:lnTo>
                  <a:lnTo>
                    <a:pt x="3815079" y="2612390"/>
                  </a:lnTo>
                  <a:lnTo>
                    <a:pt x="3815079"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extLst>
                <a:ext uri="{28A0092B-C50C-407E-A947-70E740481C1C}">
                  <a14:useLocalDpi xmlns:a14="http://schemas.microsoft.com/office/drawing/2010/main" val="0"/>
                </a:ext>
              </a:extLst>
            </a:blip>
            <a:srcRect/>
            <a:stretch/>
          </p:blipFill>
          <p:spPr>
            <a:xfrm>
              <a:off x="360425" y="5427979"/>
              <a:ext cx="3657218" cy="2486024"/>
            </a:xfrm>
            <a:prstGeom prst="rect">
              <a:avLst/>
            </a:prstGeom>
          </p:spPr>
        </p:pic>
        <p:pic>
          <p:nvPicPr>
            <p:cNvPr id="7" name="object 7"/>
            <p:cNvPicPr/>
            <p:nvPr/>
          </p:nvPicPr>
          <p:blipFill>
            <a:blip r:embed="rId4" cstate="print">
              <a:extLst>
                <a:ext uri="{28A0092B-C50C-407E-A947-70E740481C1C}">
                  <a14:useLocalDpi xmlns:a14="http://schemas.microsoft.com/office/drawing/2010/main" val="0"/>
                </a:ext>
              </a:extLst>
            </a:blip>
            <a:srcRect/>
            <a:stretch/>
          </p:blipFill>
          <p:spPr>
            <a:xfrm>
              <a:off x="360425" y="7960613"/>
              <a:ext cx="3657218" cy="2485771"/>
            </a:xfrm>
            <a:prstGeom prst="rect">
              <a:avLst/>
            </a:prstGeom>
          </p:spPr>
        </p:pic>
      </p:grpSp>
      <p:sp>
        <p:nvSpPr>
          <p:cNvPr id="9" name="object 9"/>
          <p:cNvSpPr txBox="1"/>
          <p:nvPr/>
        </p:nvSpPr>
        <p:spPr>
          <a:xfrm>
            <a:off x="4185665" y="6342622"/>
            <a:ext cx="3088005" cy="3591817"/>
          </a:xfrm>
          <a:prstGeom prst="rect">
            <a:avLst/>
          </a:prstGeom>
        </p:spPr>
        <p:txBody>
          <a:bodyPr vert="horz" wrap="square" lIns="0" tIns="12700" rIns="0" bIns="0" rtlCol="0">
            <a:spAutoFit/>
          </a:bodyPr>
          <a:lstStyle/>
          <a:p>
            <a:endParaRPr lang="en-GB" sz="1100" dirty="0">
              <a:solidFill>
                <a:schemeClr val="tx1">
                  <a:lumMod val="50000"/>
                  <a:lumOff val="50000"/>
                </a:schemeClr>
              </a:solidFill>
              <a:latin typeface="+mn-lt"/>
            </a:endParaRPr>
          </a:p>
          <a:p>
            <a:r>
              <a:rPr lang="en-GB" sz="1100" dirty="0">
                <a:solidFill>
                  <a:schemeClr val="tx1">
                    <a:lumMod val="50000"/>
                    <a:lumOff val="50000"/>
                  </a:schemeClr>
                </a:solidFill>
                <a:latin typeface="+mn-lt"/>
              </a:rPr>
              <a:t>A recently constructed and well presented end terrace property benefitting from two double bedrooms, open plan family dining kitchen, family bathroom, guest WC, landscaped South West facing rear garden and off road parking.</a:t>
            </a:r>
          </a:p>
          <a:p>
            <a:endParaRPr lang="en-GB" sz="1100" dirty="0">
              <a:solidFill>
                <a:schemeClr val="tx1">
                  <a:lumMod val="50000"/>
                  <a:lumOff val="50000"/>
                </a:schemeClr>
              </a:solidFill>
              <a:latin typeface="+mn-lt"/>
            </a:endParaRPr>
          </a:p>
          <a:p>
            <a:r>
              <a:rPr lang="en-GB" sz="1100" dirty="0">
                <a:solidFill>
                  <a:schemeClr val="tx1">
                    <a:lumMod val="50000"/>
                    <a:lumOff val="50000"/>
                  </a:schemeClr>
                </a:solidFill>
                <a:effectLst/>
                <a:latin typeface="+mn-lt"/>
              </a:rPr>
              <a:t>Blythe Valley is situated on the edge of Cheswick Green, </a:t>
            </a:r>
            <a:r>
              <a:rPr lang="en-GB" sz="1100" dirty="0" err="1">
                <a:solidFill>
                  <a:schemeClr val="tx1">
                    <a:lumMod val="50000"/>
                    <a:lumOff val="50000"/>
                  </a:schemeClr>
                </a:solidFill>
                <a:effectLst/>
                <a:latin typeface="+mn-lt"/>
              </a:rPr>
              <a:t>Monkspath</a:t>
            </a:r>
            <a:r>
              <a:rPr lang="en-GB" sz="1100" dirty="0">
                <a:solidFill>
                  <a:schemeClr val="tx1">
                    <a:lumMod val="50000"/>
                    <a:lumOff val="50000"/>
                  </a:schemeClr>
                </a:solidFill>
                <a:effectLst/>
                <a:latin typeface="+mn-lt"/>
              </a:rPr>
              <a:t> and open countryside, with easy access to the M42 linking to the M6, M40, M1 and M5 motorways, NEC Genting Arena, Resorts World and Birmingham International Airport and Railway Station. A wide selection of shopping facilities can be found along the A34 Stratford Road in Shirley, Sears Retail Park on Marshall Lake Road and Solihull Town Centre offers an excellent choice of shops including Touchwood Shopping Centre and John Lewis Department Store. Local schools are sort after with this property currently falling within Tudor Grange Academy catchment.</a:t>
            </a:r>
            <a:endParaRPr lang="en-GB" sz="1100" dirty="0">
              <a:solidFill>
                <a:schemeClr val="tx1">
                  <a:lumMod val="50000"/>
                  <a:lumOff val="50000"/>
                </a:schemeClr>
              </a:solidFill>
              <a:latin typeface="+mn-lt"/>
            </a:endParaRPr>
          </a:p>
          <a:p>
            <a:pPr marL="12700" marR="5080">
              <a:lnSpc>
                <a:spcPct val="122700"/>
              </a:lnSpc>
              <a:spcBef>
                <a:spcPts val="5"/>
              </a:spcBef>
            </a:pPr>
            <a:endParaRPr sz="1100" dirty="0">
              <a:solidFill>
                <a:schemeClr val="tx1">
                  <a:lumMod val="50000"/>
                  <a:lumOff val="50000"/>
                </a:schemeClr>
              </a:solidFill>
              <a:latin typeface="+mn-lt"/>
              <a:cs typeface="Verdana"/>
            </a:endParaRPr>
          </a:p>
        </p:txBody>
      </p:sp>
      <p:sp>
        <p:nvSpPr>
          <p:cNvPr id="10" name="object 10"/>
          <p:cNvSpPr txBox="1"/>
          <p:nvPr/>
        </p:nvSpPr>
        <p:spPr>
          <a:xfrm>
            <a:off x="4185665" y="6009894"/>
            <a:ext cx="2050414" cy="269875"/>
          </a:xfrm>
          <a:prstGeom prst="rect">
            <a:avLst/>
          </a:prstGeom>
        </p:spPr>
        <p:txBody>
          <a:bodyPr vert="horz" wrap="square" lIns="0" tIns="12700" rIns="0" bIns="0" rtlCol="0">
            <a:spAutoFit/>
          </a:bodyPr>
          <a:lstStyle/>
          <a:p>
            <a:pPr marL="12700">
              <a:lnSpc>
                <a:spcPct val="100000"/>
              </a:lnSpc>
              <a:spcBef>
                <a:spcPts val="100"/>
              </a:spcBef>
            </a:pPr>
            <a:r>
              <a:rPr sz="1600" b="1" spc="-45" dirty="0">
                <a:solidFill>
                  <a:srgbClr val="C41E2E"/>
                </a:solidFill>
                <a:latin typeface="Tahoma"/>
                <a:cs typeface="Tahoma"/>
              </a:rPr>
              <a:t>Property</a:t>
            </a:r>
            <a:r>
              <a:rPr sz="1600" b="1" spc="35" dirty="0">
                <a:solidFill>
                  <a:srgbClr val="C41E2E"/>
                </a:solidFill>
                <a:latin typeface="Tahoma"/>
                <a:cs typeface="Tahoma"/>
              </a:rPr>
              <a:t> </a:t>
            </a:r>
            <a:r>
              <a:rPr sz="1600" b="1" spc="-40" dirty="0">
                <a:solidFill>
                  <a:srgbClr val="C41E2E"/>
                </a:solidFill>
                <a:latin typeface="Tahoma"/>
                <a:cs typeface="Tahoma"/>
              </a:rPr>
              <a:t>Description</a:t>
            </a:r>
            <a:endParaRPr sz="160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61949"/>
            <a:ext cx="7560309" cy="288290"/>
          </a:xfrm>
          <a:custGeom>
            <a:avLst/>
            <a:gdLst/>
            <a:ahLst/>
            <a:cxnLst/>
            <a:rect l="l" t="t" r="r" b="b"/>
            <a:pathLst>
              <a:path w="7560309" h="288290">
                <a:moveTo>
                  <a:pt x="7560309" y="0"/>
                </a:moveTo>
                <a:lnTo>
                  <a:pt x="0" y="0"/>
                </a:lnTo>
                <a:lnTo>
                  <a:pt x="0" y="288290"/>
                </a:lnTo>
                <a:lnTo>
                  <a:pt x="7560309" y="288290"/>
                </a:lnTo>
                <a:lnTo>
                  <a:pt x="7560309" y="0"/>
                </a:lnTo>
                <a:close/>
              </a:path>
            </a:pathLst>
          </a:custGeom>
          <a:solidFill>
            <a:srgbClr val="979796"/>
          </a:solidFill>
        </p:spPr>
        <p:txBody>
          <a:bodyPr wrap="square" lIns="0" tIns="0" rIns="0" bIns="0" rtlCol="0"/>
          <a:lstStyle/>
          <a:p>
            <a:endParaRPr/>
          </a:p>
        </p:txBody>
      </p:sp>
      <p:grpSp>
        <p:nvGrpSpPr>
          <p:cNvPr id="3" name="object 3"/>
          <p:cNvGrpSpPr/>
          <p:nvPr/>
        </p:nvGrpSpPr>
        <p:grpSpPr>
          <a:xfrm>
            <a:off x="0" y="650239"/>
            <a:ext cx="7556500" cy="9795891"/>
            <a:chOff x="0" y="650239"/>
            <a:chExt cx="7556500" cy="9795891"/>
          </a:xfrm>
        </p:grpSpPr>
        <p:pic>
          <p:nvPicPr>
            <p:cNvPr id="4" name="object 4"/>
            <p:cNvPicPr/>
            <p:nvPr/>
          </p:nvPicPr>
          <p:blipFill>
            <a:blip r:embed="rId2" cstate="print">
              <a:extLst>
                <a:ext uri="{28A0092B-C50C-407E-A947-70E740481C1C}">
                  <a14:useLocalDpi xmlns:a14="http://schemas.microsoft.com/office/drawing/2010/main" val="0"/>
                </a:ext>
              </a:extLst>
            </a:blip>
            <a:srcRect/>
            <a:stretch/>
          </p:blipFill>
          <p:spPr>
            <a:xfrm>
              <a:off x="0" y="650239"/>
              <a:ext cx="7556500" cy="5190490"/>
            </a:xfrm>
            <a:prstGeom prst="rect">
              <a:avLst/>
            </a:prstGeom>
          </p:spPr>
        </p:pic>
        <p:sp>
          <p:nvSpPr>
            <p:cNvPr id="5" name="object 5"/>
            <p:cNvSpPr/>
            <p:nvPr/>
          </p:nvSpPr>
          <p:spPr>
            <a:xfrm>
              <a:off x="274319" y="5347969"/>
              <a:ext cx="3815079" cy="2612390"/>
            </a:xfrm>
            <a:custGeom>
              <a:avLst/>
              <a:gdLst/>
              <a:ahLst/>
              <a:cxnLst/>
              <a:rect l="l" t="t" r="r" b="b"/>
              <a:pathLst>
                <a:path w="3815079" h="2612390">
                  <a:moveTo>
                    <a:pt x="3815079" y="0"/>
                  </a:moveTo>
                  <a:lnTo>
                    <a:pt x="0" y="0"/>
                  </a:lnTo>
                  <a:lnTo>
                    <a:pt x="0" y="2612390"/>
                  </a:lnTo>
                  <a:lnTo>
                    <a:pt x="3815079" y="2612390"/>
                  </a:lnTo>
                  <a:lnTo>
                    <a:pt x="3815079"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extLst>
                <a:ext uri="{28A0092B-C50C-407E-A947-70E740481C1C}">
                  <a14:useLocalDpi xmlns:a14="http://schemas.microsoft.com/office/drawing/2010/main" val="0"/>
                </a:ext>
              </a:extLst>
            </a:blip>
            <a:srcRect/>
            <a:stretch/>
          </p:blipFill>
          <p:spPr>
            <a:xfrm>
              <a:off x="360426" y="5427979"/>
              <a:ext cx="3657218" cy="2486024"/>
            </a:xfrm>
            <a:prstGeom prst="rect">
              <a:avLst/>
            </a:prstGeom>
          </p:spPr>
        </p:pic>
        <p:pic>
          <p:nvPicPr>
            <p:cNvPr id="7" name="object 7"/>
            <p:cNvPicPr/>
            <p:nvPr/>
          </p:nvPicPr>
          <p:blipFill>
            <a:blip r:embed="rId4" cstate="print">
              <a:extLst>
                <a:ext uri="{28A0092B-C50C-407E-A947-70E740481C1C}">
                  <a14:useLocalDpi xmlns:a14="http://schemas.microsoft.com/office/drawing/2010/main" val="0"/>
                </a:ext>
              </a:extLst>
            </a:blip>
            <a:srcRect/>
            <a:stretch/>
          </p:blipFill>
          <p:spPr>
            <a:xfrm>
              <a:off x="360426" y="7960359"/>
              <a:ext cx="3657218" cy="2485771"/>
            </a:xfrm>
            <a:prstGeom prst="rect">
              <a:avLst/>
            </a:prstGeom>
          </p:spPr>
        </p:pic>
      </p:grpSp>
      <p:sp>
        <p:nvSpPr>
          <p:cNvPr id="9" name="object 9"/>
          <p:cNvSpPr txBox="1"/>
          <p:nvPr/>
        </p:nvSpPr>
        <p:spPr>
          <a:xfrm>
            <a:off x="4185664" y="6438104"/>
            <a:ext cx="3192986" cy="4198585"/>
          </a:xfrm>
          <a:prstGeom prst="rect">
            <a:avLst/>
          </a:prstGeom>
        </p:spPr>
        <p:txBody>
          <a:bodyPr vert="horz" wrap="square" lIns="0" tIns="12700" rIns="0" bIns="0" rtlCol="0">
            <a:spAutoFit/>
          </a:bodyPr>
          <a:lstStyle/>
          <a:p>
            <a:endParaRPr lang="en-GB" sz="1100" b="1" dirty="0">
              <a:solidFill>
                <a:schemeClr val="tx1">
                  <a:lumMod val="50000"/>
                  <a:lumOff val="50000"/>
                </a:schemeClr>
              </a:solidFill>
              <a:latin typeface="+mn-lt"/>
            </a:endParaRPr>
          </a:p>
          <a:p>
            <a:r>
              <a:rPr lang="en-GB" sz="1100" b="1" dirty="0">
                <a:solidFill>
                  <a:schemeClr val="tx1">
                    <a:lumMod val="50000"/>
                    <a:lumOff val="50000"/>
                  </a:schemeClr>
                </a:solidFill>
                <a:latin typeface="+mn-lt"/>
              </a:rPr>
              <a:t>Open Plan Lounge &amp; Kitchen</a:t>
            </a:r>
            <a:r>
              <a:rPr lang="en-GB" sz="1100" dirty="0">
                <a:solidFill>
                  <a:schemeClr val="tx1">
                    <a:lumMod val="50000"/>
                    <a:lumOff val="50000"/>
                  </a:schemeClr>
                </a:solidFill>
                <a:latin typeface="+mn-lt"/>
              </a:rPr>
              <a:t> - 8.13m x 4.14m max </a:t>
            </a:r>
          </a:p>
          <a:p>
            <a:r>
              <a:rPr lang="en-GB" sz="1100" dirty="0">
                <a:solidFill>
                  <a:schemeClr val="tx1">
                    <a:lumMod val="50000"/>
                    <a:lumOff val="50000"/>
                  </a:schemeClr>
                </a:solidFill>
                <a:latin typeface="+mn-lt"/>
              </a:rPr>
              <a:t>(26'8" x 13’7”)</a:t>
            </a:r>
          </a:p>
          <a:p>
            <a:endParaRPr lang="en-GB" sz="1100" dirty="0">
              <a:solidFill>
                <a:schemeClr val="tx1">
                  <a:lumMod val="50000"/>
                  <a:lumOff val="50000"/>
                </a:schemeClr>
              </a:solidFill>
              <a:latin typeface="+mn-lt"/>
            </a:endParaRPr>
          </a:p>
          <a:p>
            <a:r>
              <a:rPr lang="en-GB" sz="1100" b="1" dirty="0">
                <a:solidFill>
                  <a:schemeClr val="tx1">
                    <a:lumMod val="50000"/>
                    <a:lumOff val="50000"/>
                  </a:schemeClr>
                </a:solidFill>
                <a:latin typeface="+mn-lt"/>
              </a:rPr>
              <a:t>Guest WC</a:t>
            </a:r>
          </a:p>
          <a:p>
            <a:endParaRPr lang="en-GB" sz="1100" dirty="0">
              <a:solidFill>
                <a:schemeClr val="tx1">
                  <a:lumMod val="50000"/>
                  <a:lumOff val="50000"/>
                </a:schemeClr>
              </a:solidFill>
              <a:latin typeface="+mn-lt"/>
            </a:endParaRPr>
          </a:p>
          <a:p>
            <a:r>
              <a:rPr lang="en-GB" sz="1100" b="1" dirty="0">
                <a:solidFill>
                  <a:schemeClr val="tx1">
                    <a:lumMod val="50000"/>
                    <a:lumOff val="50000"/>
                  </a:schemeClr>
                </a:solidFill>
                <a:latin typeface="+mn-lt"/>
              </a:rPr>
              <a:t>Bedroom One to Rear </a:t>
            </a:r>
            <a:r>
              <a:rPr lang="en-GB" sz="1100" dirty="0">
                <a:solidFill>
                  <a:schemeClr val="tx1">
                    <a:lumMod val="50000"/>
                    <a:lumOff val="50000"/>
                  </a:schemeClr>
                </a:solidFill>
                <a:latin typeface="+mn-lt"/>
              </a:rPr>
              <a:t>- 3.51m x 2.59m (11'6" x 8’6”)</a:t>
            </a:r>
          </a:p>
          <a:p>
            <a:endParaRPr lang="en-GB" sz="1100" dirty="0">
              <a:solidFill>
                <a:schemeClr val="tx1">
                  <a:lumMod val="50000"/>
                  <a:lumOff val="50000"/>
                </a:schemeClr>
              </a:solidFill>
              <a:latin typeface="+mn-lt"/>
            </a:endParaRPr>
          </a:p>
          <a:p>
            <a:r>
              <a:rPr lang="en-GB" sz="1100" b="1" dirty="0">
                <a:solidFill>
                  <a:schemeClr val="tx1">
                    <a:lumMod val="50000"/>
                    <a:lumOff val="50000"/>
                  </a:schemeClr>
                </a:solidFill>
                <a:latin typeface="+mn-lt"/>
              </a:rPr>
              <a:t>Bedroom Two to Front </a:t>
            </a:r>
            <a:r>
              <a:rPr lang="en-GB" sz="1100" dirty="0">
                <a:solidFill>
                  <a:schemeClr val="tx1">
                    <a:lumMod val="50000"/>
                    <a:lumOff val="50000"/>
                  </a:schemeClr>
                </a:solidFill>
                <a:latin typeface="+mn-lt"/>
              </a:rPr>
              <a:t>- 4.14m x 2.67m (13'7" x 8’9”)</a:t>
            </a:r>
          </a:p>
          <a:p>
            <a:endParaRPr lang="en-GB" sz="1100" dirty="0">
              <a:solidFill>
                <a:schemeClr val="tx1">
                  <a:lumMod val="50000"/>
                  <a:lumOff val="50000"/>
                </a:schemeClr>
              </a:solidFill>
              <a:latin typeface="+mn-lt"/>
            </a:endParaRPr>
          </a:p>
          <a:p>
            <a:r>
              <a:rPr lang="en-GB" sz="1100" b="1" dirty="0">
                <a:solidFill>
                  <a:schemeClr val="tx1">
                    <a:lumMod val="50000"/>
                    <a:lumOff val="50000"/>
                  </a:schemeClr>
                </a:solidFill>
                <a:latin typeface="+mn-lt"/>
              </a:rPr>
              <a:t>Family Bathroom</a:t>
            </a:r>
            <a:r>
              <a:rPr lang="en-GB" sz="1100" dirty="0">
                <a:solidFill>
                  <a:schemeClr val="tx1">
                    <a:lumMod val="50000"/>
                    <a:lumOff val="50000"/>
                  </a:schemeClr>
                </a:solidFill>
                <a:latin typeface="+mn-lt"/>
              </a:rPr>
              <a:t> - 2.06m x 1.98m (6'9" x 6’6”)</a:t>
            </a:r>
          </a:p>
          <a:p>
            <a:endParaRPr lang="en-GB" sz="1100" dirty="0">
              <a:solidFill>
                <a:schemeClr val="tx1">
                  <a:lumMod val="50000"/>
                  <a:lumOff val="50000"/>
                </a:schemeClr>
              </a:solidFill>
              <a:latin typeface="+mn-lt"/>
            </a:endParaRPr>
          </a:p>
          <a:p>
            <a:r>
              <a:rPr lang="en-GB" sz="1100" b="1" dirty="0">
                <a:solidFill>
                  <a:schemeClr val="tx1">
                    <a:lumMod val="50000"/>
                    <a:lumOff val="50000"/>
                  </a:schemeClr>
                </a:solidFill>
                <a:latin typeface="+mn-lt"/>
              </a:rPr>
              <a:t>Landscaped South West Facing Rear Garden</a:t>
            </a:r>
            <a:endParaRPr lang="en-GB" sz="1100" dirty="0">
              <a:solidFill>
                <a:schemeClr val="tx1">
                  <a:lumMod val="50000"/>
                  <a:lumOff val="50000"/>
                </a:schemeClr>
              </a:solidFill>
              <a:latin typeface="+mn-lt"/>
            </a:endParaRPr>
          </a:p>
          <a:p>
            <a:endParaRPr lang="en-GB" sz="1100" dirty="0">
              <a:solidFill>
                <a:schemeClr val="tx1">
                  <a:lumMod val="50000"/>
                  <a:lumOff val="50000"/>
                </a:schemeClr>
              </a:solidFill>
              <a:latin typeface="+mn-lt"/>
            </a:endParaRPr>
          </a:p>
          <a:p>
            <a:endParaRPr lang="en-GB" sz="1100" dirty="0">
              <a:solidFill>
                <a:schemeClr val="tx1">
                  <a:lumMod val="50000"/>
                  <a:lumOff val="50000"/>
                </a:schemeClr>
              </a:solidFill>
              <a:latin typeface="+mn-lt"/>
            </a:endParaRPr>
          </a:p>
          <a:p>
            <a:r>
              <a:rPr lang="en-GB" sz="1100" b="1" dirty="0">
                <a:solidFill>
                  <a:schemeClr val="tx1">
                    <a:lumMod val="50000"/>
                    <a:lumOff val="50000"/>
                  </a:schemeClr>
                </a:solidFill>
                <a:latin typeface="+mn-lt"/>
              </a:rPr>
              <a:t>Tenure</a:t>
            </a:r>
          </a:p>
          <a:p>
            <a:r>
              <a:rPr lang="en-GB" sz="1100" dirty="0">
                <a:solidFill>
                  <a:schemeClr val="tx1">
                    <a:lumMod val="50000"/>
                    <a:lumOff val="50000"/>
                  </a:schemeClr>
                </a:solidFill>
                <a:effectLst/>
                <a:latin typeface="+mn-lt"/>
              </a:rPr>
              <a:t>We are advised by the vendor that the property is freehold with an annual management fee of £270.00.</a:t>
            </a:r>
          </a:p>
          <a:p>
            <a:r>
              <a:rPr lang="en-GB" sz="1100" dirty="0">
                <a:solidFill>
                  <a:schemeClr val="tx1">
                    <a:lumMod val="50000"/>
                    <a:lumOff val="50000"/>
                  </a:schemeClr>
                </a:solidFill>
                <a:effectLst/>
                <a:latin typeface="+mn-lt"/>
              </a:rPr>
              <a:t>We would advise all interested parties to obtain verification through their own solicitor or legal representative. </a:t>
            </a:r>
          </a:p>
          <a:p>
            <a:r>
              <a:rPr lang="en-GB" sz="1100" dirty="0">
                <a:solidFill>
                  <a:schemeClr val="tx1">
                    <a:lumMod val="50000"/>
                    <a:lumOff val="50000"/>
                  </a:schemeClr>
                </a:solidFill>
                <a:effectLst/>
                <a:latin typeface="+mn-lt"/>
              </a:rPr>
              <a:t>EPC supplied by Vendor. Current council tax band – C</a:t>
            </a:r>
          </a:p>
          <a:p>
            <a:endParaRPr lang="en-GB" sz="1000" dirty="0">
              <a:solidFill>
                <a:schemeClr val="tx1">
                  <a:lumMod val="50000"/>
                  <a:lumOff val="50000"/>
                </a:schemeClr>
              </a:solidFill>
              <a:latin typeface="+mn-lt"/>
            </a:endParaRPr>
          </a:p>
          <a:p>
            <a:endParaRPr lang="en-GB" sz="1000" dirty="0">
              <a:solidFill>
                <a:schemeClr val="tx1">
                  <a:lumMod val="50000"/>
                  <a:lumOff val="50000"/>
                </a:schemeClr>
              </a:solidFill>
              <a:latin typeface="+mn-lt"/>
            </a:endParaRPr>
          </a:p>
          <a:p>
            <a:endParaRPr lang="en-GB" sz="1000" dirty="0">
              <a:solidFill>
                <a:schemeClr val="tx1">
                  <a:lumMod val="50000"/>
                  <a:lumOff val="50000"/>
                </a:schemeClr>
              </a:solidFill>
              <a:latin typeface="+mn-lt"/>
            </a:endParaRPr>
          </a:p>
        </p:txBody>
      </p:sp>
      <p:sp>
        <p:nvSpPr>
          <p:cNvPr id="8" name="object 10">
            <a:extLst>
              <a:ext uri="{FF2B5EF4-FFF2-40B4-BE49-F238E27FC236}">
                <a16:creationId xmlns:a16="http://schemas.microsoft.com/office/drawing/2014/main" id="{8D14D31A-FDE0-684B-2AB9-07D868E5827A}"/>
              </a:ext>
            </a:extLst>
          </p:cNvPr>
          <p:cNvSpPr txBox="1"/>
          <p:nvPr/>
        </p:nvSpPr>
        <p:spPr>
          <a:xfrm>
            <a:off x="4185664" y="6009894"/>
            <a:ext cx="2688929" cy="259045"/>
          </a:xfrm>
          <a:prstGeom prst="rect">
            <a:avLst/>
          </a:prstGeom>
        </p:spPr>
        <p:txBody>
          <a:bodyPr vert="horz" wrap="square" lIns="0" tIns="12700" rIns="0" bIns="0" rtlCol="0">
            <a:spAutoFit/>
          </a:bodyPr>
          <a:lstStyle/>
          <a:p>
            <a:pPr marL="12700">
              <a:lnSpc>
                <a:spcPct val="100000"/>
              </a:lnSpc>
              <a:spcBef>
                <a:spcPts val="100"/>
              </a:spcBef>
            </a:pPr>
            <a:r>
              <a:rPr lang="en-GB" sz="1600" b="1" spc="-45" dirty="0">
                <a:solidFill>
                  <a:srgbClr val="C41E2E"/>
                </a:solidFill>
                <a:latin typeface="Tahoma"/>
                <a:cs typeface="Tahoma"/>
              </a:rPr>
              <a:t>Rooms &amp; Measurements</a:t>
            </a:r>
            <a:endParaRPr sz="1600" dirty="0">
              <a:latin typeface="Tahoma"/>
              <a:cs typeface="Tahoma"/>
            </a:endParaRPr>
          </a:p>
        </p:txBody>
      </p:sp>
    </p:spTree>
    <p:extLst>
      <p:ext uri="{BB962C8B-B14F-4D97-AF65-F5344CB8AC3E}">
        <p14:creationId xmlns:p14="http://schemas.microsoft.com/office/powerpoint/2010/main" val="379166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479279"/>
            <a:ext cx="7560945" cy="1213485"/>
            <a:chOff x="0" y="9479279"/>
            <a:chExt cx="7560945" cy="1213485"/>
          </a:xfrm>
        </p:grpSpPr>
        <p:sp>
          <p:nvSpPr>
            <p:cNvPr id="3" name="object 3"/>
            <p:cNvSpPr/>
            <p:nvPr/>
          </p:nvSpPr>
          <p:spPr>
            <a:xfrm>
              <a:off x="0" y="9479279"/>
              <a:ext cx="7560945" cy="970280"/>
            </a:xfrm>
            <a:custGeom>
              <a:avLst/>
              <a:gdLst/>
              <a:ahLst/>
              <a:cxnLst/>
              <a:rect l="l" t="t" r="r" b="b"/>
              <a:pathLst>
                <a:path w="7560945" h="970279">
                  <a:moveTo>
                    <a:pt x="0" y="0"/>
                  </a:moveTo>
                  <a:lnTo>
                    <a:pt x="0" y="970279"/>
                  </a:lnTo>
                  <a:lnTo>
                    <a:pt x="7560563" y="970279"/>
                  </a:lnTo>
                  <a:lnTo>
                    <a:pt x="7560563" y="0"/>
                  </a:lnTo>
                  <a:lnTo>
                    <a:pt x="0" y="0"/>
                  </a:lnTo>
                  <a:close/>
                </a:path>
              </a:pathLst>
            </a:custGeom>
            <a:solidFill>
              <a:srgbClr val="979796"/>
            </a:solidFill>
          </p:spPr>
          <p:txBody>
            <a:bodyPr wrap="square" lIns="0" tIns="0" rIns="0" bIns="0" rtlCol="0"/>
            <a:lstStyle/>
            <a:p>
              <a:endParaRPr/>
            </a:p>
          </p:txBody>
        </p:sp>
        <p:sp>
          <p:nvSpPr>
            <p:cNvPr id="4" name="object 4"/>
            <p:cNvSpPr/>
            <p:nvPr/>
          </p:nvSpPr>
          <p:spPr>
            <a:xfrm>
              <a:off x="1774824" y="9589134"/>
              <a:ext cx="1987550" cy="788670"/>
            </a:xfrm>
            <a:custGeom>
              <a:avLst/>
              <a:gdLst/>
              <a:ahLst/>
              <a:cxnLst/>
              <a:rect l="l" t="t" r="r" b="b"/>
              <a:pathLst>
                <a:path w="1987550" h="788670">
                  <a:moveTo>
                    <a:pt x="0" y="6985"/>
                  </a:moveTo>
                  <a:lnTo>
                    <a:pt x="0" y="788670"/>
                  </a:lnTo>
                </a:path>
                <a:path w="1987550" h="788670">
                  <a:moveTo>
                    <a:pt x="1987550" y="0"/>
                  </a:moveTo>
                  <a:lnTo>
                    <a:pt x="1987550" y="781685"/>
                  </a:lnTo>
                </a:path>
              </a:pathLst>
            </a:custGeom>
            <a:ln w="6350">
              <a:solidFill>
                <a:srgbClr val="FFFFFF"/>
              </a:solidFill>
            </a:ln>
          </p:spPr>
          <p:txBody>
            <a:bodyPr wrap="square" lIns="0" tIns="0" rIns="0" bIns="0" rtlCol="0"/>
            <a:lstStyle/>
            <a:p>
              <a:endParaRPr/>
            </a:p>
          </p:txBody>
        </p:sp>
      </p:grpSp>
      <p:sp>
        <p:nvSpPr>
          <p:cNvPr id="5" name="object 5"/>
          <p:cNvSpPr txBox="1"/>
          <p:nvPr/>
        </p:nvSpPr>
        <p:spPr>
          <a:xfrm>
            <a:off x="238759" y="9553447"/>
            <a:ext cx="1049020" cy="698500"/>
          </a:xfrm>
          <a:prstGeom prst="rect">
            <a:avLst/>
          </a:prstGeom>
        </p:spPr>
        <p:txBody>
          <a:bodyPr vert="horz" wrap="square" lIns="0" tIns="12700" rIns="0" bIns="0" rtlCol="0">
            <a:spAutoFit/>
          </a:bodyPr>
          <a:lstStyle/>
          <a:p>
            <a:pPr marL="12700" marR="5080">
              <a:lnSpc>
                <a:spcPct val="122800"/>
              </a:lnSpc>
              <a:spcBef>
                <a:spcPts val="100"/>
              </a:spcBef>
            </a:pPr>
            <a:r>
              <a:rPr sz="900" spc="-90" dirty="0">
                <a:solidFill>
                  <a:srgbClr val="FFFFFF"/>
                </a:solidFill>
                <a:latin typeface="Verdana"/>
                <a:cs typeface="Verdana"/>
              </a:rPr>
              <a:t>316</a:t>
            </a:r>
            <a:r>
              <a:rPr sz="900" spc="-35" dirty="0">
                <a:solidFill>
                  <a:srgbClr val="FFFFFF"/>
                </a:solidFill>
                <a:latin typeface="Verdana"/>
                <a:cs typeface="Verdana"/>
              </a:rPr>
              <a:t> </a:t>
            </a:r>
            <a:r>
              <a:rPr sz="900" spc="-50" dirty="0">
                <a:solidFill>
                  <a:srgbClr val="FFFFFF"/>
                </a:solidFill>
                <a:latin typeface="Verdana"/>
                <a:cs typeface="Verdana"/>
              </a:rPr>
              <a:t>Stratford</a:t>
            </a:r>
            <a:r>
              <a:rPr sz="900" spc="-20" dirty="0">
                <a:solidFill>
                  <a:srgbClr val="FFFFFF"/>
                </a:solidFill>
                <a:latin typeface="Verdana"/>
                <a:cs typeface="Verdana"/>
              </a:rPr>
              <a:t> Road </a:t>
            </a:r>
            <a:r>
              <a:rPr sz="900" spc="-10" dirty="0">
                <a:solidFill>
                  <a:srgbClr val="FFFFFF"/>
                </a:solidFill>
                <a:latin typeface="Verdana"/>
                <a:cs typeface="Verdana"/>
              </a:rPr>
              <a:t>Shirley</a:t>
            </a:r>
            <a:endParaRPr sz="900">
              <a:latin typeface="Verdana"/>
              <a:cs typeface="Verdana"/>
            </a:endParaRPr>
          </a:p>
          <a:p>
            <a:pPr marL="12700" marR="571500">
              <a:lnSpc>
                <a:spcPct val="122200"/>
              </a:lnSpc>
              <a:spcBef>
                <a:spcPts val="5"/>
              </a:spcBef>
            </a:pPr>
            <a:r>
              <a:rPr sz="900" spc="-10" dirty="0">
                <a:solidFill>
                  <a:srgbClr val="FFFFFF"/>
                </a:solidFill>
                <a:latin typeface="Verdana"/>
                <a:cs typeface="Verdana"/>
              </a:rPr>
              <a:t>Solihull </a:t>
            </a:r>
            <a:r>
              <a:rPr sz="900" spc="-95" dirty="0">
                <a:solidFill>
                  <a:srgbClr val="FFFFFF"/>
                </a:solidFill>
                <a:latin typeface="Verdana"/>
                <a:cs typeface="Verdana"/>
              </a:rPr>
              <a:t>B90</a:t>
            </a:r>
            <a:r>
              <a:rPr sz="900" spc="-60" dirty="0">
                <a:solidFill>
                  <a:srgbClr val="FFFFFF"/>
                </a:solidFill>
                <a:latin typeface="Verdana"/>
                <a:cs typeface="Verdana"/>
              </a:rPr>
              <a:t> </a:t>
            </a:r>
            <a:r>
              <a:rPr sz="900" spc="-45" dirty="0">
                <a:solidFill>
                  <a:srgbClr val="FFFFFF"/>
                </a:solidFill>
                <a:latin typeface="Verdana"/>
                <a:cs typeface="Verdana"/>
              </a:rPr>
              <a:t>3DN</a:t>
            </a:r>
            <a:endParaRPr sz="900">
              <a:latin typeface="Verdana"/>
              <a:cs typeface="Verdana"/>
            </a:endParaRPr>
          </a:p>
        </p:txBody>
      </p:sp>
      <p:sp>
        <p:nvSpPr>
          <p:cNvPr id="6" name="object 6"/>
          <p:cNvSpPr txBox="1"/>
          <p:nvPr/>
        </p:nvSpPr>
        <p:spPr>
          <a:xfrm>
            <a:off x="1982470" y="9543541"/>
            <a:ext cx="1391285" cy="362585"/>
          </a:xfrm>
          <a:prstGeom prst="rect">
            <a:avLst/>
          </a:prstGeom>
        </p:spPr>
        <p:txBody>
          <a:bodyPr vert="horz" wrap="square" lIns="0" tIns="12700" rIns="0" bIns="0" rtlCol="0">
            <a:spAutoFit/>
          </a:bodyPr>
          <a:lstStyle/>
          <a:p>
            <a:pPr marL="12700" marR="5080">
              <a:lnSpc>
                <a:spcPct val="122800"/>
              </a:lnSpc>
              <a:spcBef>
                <a:spcPts val="100"/>
              </a:spcBef>
            </a:pPr>
            <a:r>
              <a:rPr sz="900" spc="-55" dirty="0">
                <a:solidFill>
                  <a:srgbClr val="FFFFFF"/>
                </a:solidFill>
                <a:latin typeface="Verdana"/>
                <a:cs typeface="Verdana"/>
                <a:hlinkClick r:id="rId2"/>
              </a:rPr>
              <a:t>www.smart-</a:t>
            </a:r>
            <a:r>
              <a:rPr sz="900" spc="-25" dirty="0">
                <a:solidFill>
                  <a:srgbClr val="FFFFFF"/>
                </a:solidFill>
                <a:latin typeface="Verdana"/>
                <a:cs typeface="Verdana"/>
                <a:hlinkClick r:id="rId2"/>
              </a:rPr>
              <a:t>homes.co.uk</a:t>
            </a:r>
            <a:r>
              <a:rPr sz="900" spc="-25" dirty="0">
                <a:solidFill>
                  <a:srgbClr val="FFFFFF"/>
                </a:solidFill>
                <a:latin typeface="Verdana"/>
                <a:cs typeface="Verdana"/>
              </a:rPr>
              <a:t> </a:t>
            </a:r>
            <a:r>
              <a:rPr sz="900" spc="-90" dirty="0">
                <a:solidFill>
                  <a:srgbClr val="FFFFFF"/>
                </a:solidFill>
                <a:latin typeface="Verdana"/>
                <a:cs typeface="Verdana"/>
              </a:rPr>
              <a:t>0121</a:t>
            </a:r>
            <a:r>
              <a:rPr sz="900" spc="-50" dirty="0">
                <a:solidFill>
                  <a:srgbClr val="FFFFFF"/>
                </a:solidFill>
                <a:latin typeface="Verdana"/>
                <a:cs typeface="Verdana"/>
              </a:rPr>
              <a:t> </a:t>
            </a:r>
            <a:r>
              <a:rPr sz="900" spc="-90" dirty="0">
                <a:solidFill>
                  <a:srgbClr val="FFFFFF"/>
                </a:solidFill>
                <a:latin typeface="Verdana"/>
                <a:cs typeface="Verdana"/>
              </a:rPr>
              <a:t>744</a:t>
            </a:r>
            <a:r>
              <a:rPr sz="900" spc="-50" dirty="0">
                <a:solidFill>
                  <a:srgbClr val="FFFFFF"/>
                </a:solidFill>
                <a:latin typeface="Verdana"/>
                <a:cs typeface="Verdana"/>
              </a:rPr>
              <a:t> </a:t>
            </a:r>
            <a:r>
              <a:rPr sz="900" spc="-20" dirty="0">
                <a:solidFill>
                  <a:srgbClr val="FFFFFF"/>
                </a:solidFill>
                <a:latin typeface="Verdana"/>
                <a:cs typeface="Verdana"/>
              </a:rPr>
              <a:t>4144</a:t>
            </a:r>
            <a:endParaRPr sz="900">
              <a:latin typeface="Verdana"/>
              <a:cs typeface="Verdana"/>
            </a:endParaRPr>
          </a:p>
        </p:txBody>
      </p:sp>
      <p:sp>
        <p:nvSpPr>
          <p:cNvPr id="7" name="object 7"/>
          <p:cNvSpPr txBox="1"/>
          <p:nvPr/>
        </p:nvSpPr>
        <p:spPr>
          <a:xfrm>
            <a:off x="3826764" y="9561829"/>
            <a:ext cx="3470910" cy="670560"/>
          </a:xfrm>
          <a:prstGeom prst="rect">
            <a:avLst/>
          </a:prstGeom>
        </p:spPr>
        <p:txBody>
          <a:bodyPr vert="horz" wrap="square" lIns="0" tIns="12700" rIns="0" bIns="0" rtlCol="0">
            <a:spAutoFit/>
          </a:bodyPr>
          <a:lstStyle/>
          <a:p>
            <a:pPr marL="12700" marR="5080">
              <a:lnSpc>
                <a:spcPct val="117500"/>
              </a:lnSpc>
              <a:spcBef>
                <a:spcPts val="100"/>
              </a:spcBef>
            </a:pPr>
            <a:r>
              <a:rPr sz="600" spc="-10" dirty="0">
                <a:solidFill>
                  <a:srgbClr val="FFFFFF"/>
                </a:solidFill>
                <a:latin typeface="Verdana"/>
                <a:cs typeface="Verdana"/>
              </a:rPr>
              <a:t>Agents</a:t>
            </a:r>
            <a:r>
              <a:rPr sz="600" spc="-20" dirty="0">
                <a:solidFill>
                  <a:srgbClr val="FFFFFF"/>
                </a:solidFill>
                <a:latin typeface="Verdana"/>
                <a:cs typeface="Verdana"/>
              </a:rPr>
              <a:t> </a:t>
            </a:r>
            <a:r>
              <a:rPr sz="600" spc="-30" dirty="0">
                <a:solidFill>
                  <a:srgbClr val="FFFFFF"/>
                </a:solidFill>
                <a:latin typeface="Verdana"/>
                <a:cs typeface="Verdana"/>
              </a:rPr>
              <a:t>Note:</a:t>
            </a:r>
            <a:r>
              <a:rPr sz="600" spc="-15" dirty="0">
                <a:solidFill>
                  <a:srgbClr val="FFFFFF"/>
                </a:solidFill>
                <a:latin typeface="Verdana"/>
                <a:cs typeface="Verdana"/>
              </a:rPr>
              <a:t> </a:t>
            </a:r>
            <a:r>
              <a:rPr sz="600" spc="-45" dirty="0">
                <a:solidFill>
                  <a:srgbClr val="FFFFFF"/>
                </a:solidFill>
                <a:latin typeface="Verdana"/>
                <a:cs typeface="Verdana"/>
              </a:rPr>
              <a:t>Whilst</a:t>
            </a:r>
            <a:r>
              <a:rPr sz="600" spc="-20" dirty="0">
                <a:solidFill>
                  <a:srgbClr val="FFFFFF"/>
                </a:solidFill>
                <a:latin typeface="Verdana"/>
                <a:cs typeface="Verdana"/>
              </a:rPr>
              <a:t> </a:t>
            </a:r>
            <a:r>
              <a:rPr sz="600" spc="-25" dirty="0">
                <a:solidFill>
                  <a:srgbClr val="FFFFFF"/>
                </a:solidFill>
                <a:latin typeface="Verdana"/>
                <a:cs typeface="Verdana"/>
              </a:rPr>
              <a:t>every </a:t>
            </a:r>
            <a:r>
              <a:rPr sz="600" dirty="0">
                <a:solidFill>
                  <a:srgbClr val="FFFFFF"/>
                </a:solidFill>
                <a:latin typeface="Verdana"/>
                <a:cs typeface="Verdana"/>
              </a:rPr>
              <a:t>care</a:t>
            </a:r>
            <a:r>
              <a:rPr sz="600" spc="-15" dirty="0">
                <a:solidFill>
                  <a:srgbClr val="FFFFFF"/>
                </a:solidFill>
                <a:latin typeface="Verdana"/>
                <a:cs typeface="Verdana"/>
              </a:rPr>
              <a:t> </a:t>
            </a:r>
            <a:r>
              <a:rPr sz="600" spc="-20" dirty="0">
                <a:solidFill>
                  <a:srgbClr val="FFFFFF"/>
                </a:solidFill>
                <a:latin typeface="Verdana"/>
                <a:cs typeface="Verdana"/>
              </a:rPr>
              <a:t>has</a:t>
            </a:r>
            <a:r>
              <a:rPr sz="600" spc="-15" dirty="0">
                <a:solidFill>
                  <a:srgbClr val="FFFFFF"/>
                </a:solidFill>
                <a:latin typeface="Verdana"/>
                <a:cs typeface="Verdana"/>
              </a:rPr>
              <a:t> </a:t>
            </a:r>
            <a:r>
              <a:rPr sz="600" dirty="0">
                <a:solidFill>
                  <a:srgbClr val="FFFFFF"/>
                </a:solidFill>
                <a:latin typeface="Verdana"/>
                <a:cs typeface="Verdana"/>
              </a:rPr>
              <a:t>been</a:t>
            </a:r>
            <a:r>
              <a:rPr sz="600" spc="-10" dirty="0">
                <a:solidFill>
                  <a:srgbClr val="FFFFFF"/>
                </a:solidFill>
                <a:latin typeface="Verdana"/>
                <a:cs typeface="Verdana"/>
              </a:rPr>
              <a:t> taken to</a:t>
            </a:r>
            <a:r>
              <a:rPr sz="600" spc="-20" dirty="0">
                <a:solidFill>
                  <a:srgbClr val="FFFFFF"/>
                </a:solidFill>
                <a:latin typeface="Verdana"/>
                <a:cs typeface="Verdana"/>
              </a:rPr>
              <a:t> </a:t>
            </a:r>
            <a:r>
              <a:rPr sz="600" dirty="0">
                <a:solidFill>
                  <a:srgbClr val="FFFFFF"/>
                </a:solidFill>
                <a:latin typeface="Verdana"/>
                <a:cs typeface="Verdana"/>
              </a:rPr>
              <a:t>prepare</a:t>
            </a:r>
            <a:r>
              <a:rPr sz="600" spc="-10" dirty="0">
                <a:solidFill>
                  <a:srgbClr val="FFFFFF"/>
                </a:solidFill>
                <a:latin typeface="Verdana"/>
                <a:cs typeface="Verdana"/>
              </a:rPr>
              <a:t> </a:t>
            </a:r>
            <a:r>
              <a:rPr sz="600" spc="-25" dirty="0">
                <a:solidFill>
                  <a:srgbClr val="FFFFFF"/>
                </a:solidFill>
                <a:latin typeface="Verdana"/>
                <a:cs typeface="Verdana"/>
              </a:rPr>
              <a:t>these</a:t>
            </a:r>
            <a:r>
              <a:rPr sz="600" spc="-20" dirty="0">
                <a:solidFill>
                  <a:srgbClr val="FFFFFF"/>
                </a:solidFill>
                <a:latin typeface="Verdana"/>
                <a:cs typeface="Verdana"/>
              </a:rPr>
              <a:t> </a:t>
            </a:r>
            <a:r>
              <a:rPr sz="600" spc="-25" dirty="0">
                <a:solidFill>
                  <a:srgbClr val="FFFFFF"/>
                </a:solidFill>
                <a:latin typeface="Verdana"/>
                <a:cs typeface="Verdana"/>
              </a:rPr>
              <a:t>particulars,</a:t>
            </a:r>
            <a:r>
              <a:rPr sz="600" spc="-15" dirty="0">
                <a:solidFill>
                  <a:srgbClr val="FFFFFF"/>
                </a:solidFill>
                <a:latin typeface="Verdana"/>
                <a:cs typeface="Verdana"/>
              </a:rPr>
              <a:t> </a:t>
            </a:r>
            <a:r>
              <a:rPr sz="600" spc="-20" dirty="0">
                <a:solidFill>
                  <a:srgbClr val="FFFFFF"/>
                </a:solidFill>
                <a:latin typeface="Verdana"/>
                <a:cs typeface="Verdana"/>
              </a:rPr>
              <a:t>they </a:t>
            </a:r>
            <a:r>
              <a:rPr sz="600" dirty="0">
                <a:solidFill>
                  <a:srgbClr val="FFFFFF"/>
                </a:solidFill>
                <a:latin typeface="Verdana"/>
                <a:cs typeface="Verdana"/>
              </a:rPr>
              <a:t>are</a:t>
            </a:r>
            <a:r>
              <a:rPr sz="600" spc="-15" dirty="0">
                <a:solidFill>
                  <a:srgbClr val="FFFFFF"/>
                </a:solidFill>
                <a:latin typeface="Verdana"/>
                <a:cs typeface="Verdana"/>
              </a:rPr>
              <a:t> </a:t>
            </a:r>
            <a:r>
              <a:rPr sz="600" spc="-25" dirty="0">
                <a:solidFill>
                  <a:srgbClr val="FFFFFF"/>
                </a:solidFill>
                <a:latin typeface="Verdana"/>
                <a:cs typeface="Verdana"/>
              </a:rPr>
              <a:t>for</a:t>
            </a:r>
            <a:r>
              <a:rPr sz="600" dirty="0">
                <a:solidFill>
                  <a:srgbClr val="FFFFFF"/>
                </a:solidFill>
                <a:latin typeface="Verdana"/>
                <a:cs typeface="Verdana"/>
              </a:rPr>
              <a:t> guidance</a:t>
            </a:r>
            <a:r>
              <a:rPr sz="600" spc="-15" dirty="0">
                <a:solidFill>
                  <a:srgbClr val="FFFFFF"/>
                </a:solidFill>
                <a:latin typeface="Verdana"/>
                <a:cs typeface="Verdana"/>
              </a:rPr>
              <a:t> </a:t>
            </a:r>
            <a:r>
              <a:rPr sz="600" spc="-25" dirty="0">
                <a:solidFill>
                  <a:srgbClr val="FFFFFF"/>
                </a:solidFill>
                <a:latin typeface="Verdana"/>
                <a:cs typeface="Verdana"/>
              </a:rPr>
              <a:t>purposes</a:t>
            </a:r>
            <a:r>
              <a:rPr sz="600" spc="-15" dirty="0">
                <a:solidFill>
                  <a:srgbClr val="FFFFFF"/>
                </a:solidFill>
                <a:latin typeface="Verdana"/>
                <a:cs typeface="Verdana"/>
              </a:rPr>
              <a:t> </a:t>
            </a:r>
            <a:r>
              <a:rPr sz="600" spc="-30" dirty="0">
                <a:solidFill>
                  <a:srgbClr val="FFFFFF"/>
                </a:solidFill>
                <a:latin typeface="Verdana"/>
                <a:cs typeface="Verdana"/>
              </a:rPr>
              <a:t>only.</a:t>
            </a:r>
            <a:r>
              <a:rPr sz="600" spc="-10" dirty="0">
                <a:solidFill>
                  <a:srgbClr val="FFFFFF"/>
                </a:solidFill>
                <a:latin typeface="Verdana"/>
                <a:cs typeface="Verdana"/>
              </a:rPr>
              <a:t> </a:t>
            </a:r>
            <a:r>
              <a:rPr sz="600" dirty="0">
                <a:solidFill>
                  <a:srgbClr val="FFFFFF"/>
                </a:solidFill>
                <a:latin typeface="Verdana"/>
                <a:cs typeface="Verdana"/>
              </a:rPr>
              <a:t>We</a:t>
            </a:r>
            <a:r>
              <a:rPr sz="600" spc="-15" dirty="0">
                <a:solidFill>
                  <a:srgbClr val="FFFFFF"/>
                </a:solidFill>
                <a:latin typeface="Verdana"/>
                <a:cs typeface="Verdana"/>
              </a:rPr>
              <a:t> </a:t>
            </a:r>
            <a:r>
              <a:rPr sz="600" dirty="0">
                <a:solidFill>
                  <a:srgbClr val="FFFFFF"/>
                </a:solidFill>
                <a:latin typeface="Verdana"/>
                <a:cs typeface="Verdana"/>
              </a:rPr>
              <a:t>believe</a:t>
            </a:r>
            <a:r>
              <a:rPr sz="600" spc="-10" dirty="0">
                <a:solidFill>
                  <a:srgbClr val="FFFFFF"/>
                </a:solidFill>
                <a:latin typeface="Verdana"/>
                <a:cs typeface="Verdana"/>
              </a:rPr>
              <a:t> </a:t>
            </a:r>
            <a:r>
              <a:rPr sz="600" spc="-20" dirty="0">
                <a:solidFill>
                  <a:srgbClr val="FFFFFF"/>
                </a:solidFill>
                <a:latin typeface="Verdana"/>
                <a:cs typeface="Verdana"/>
              </a:rPr>
              <a:t>all</a:t>
            </a:r>
            <a:r>
              <a:rPr sz="600" spc="-10" dirty="0">
                <a:solidFill>
                  <a:srgbClr val="FFFFFF"/>
                </a:solidFill>
                <a:latin typeface="Verdana"/>
                <a:cs typeface="Verdana"/>
              </a:rPr>
              <a:t> </a:t>
            </a:r>
            <a:r>
              <a:rPr sz="600" spc="-25" dirty="0">
                <a:solidFill>
                  <a:srgbClr val="FFFFFF"/>
                </a:solidFill>
                <a:latin typeface="Verdana"/>
                <a:cs typeface="Verdana"/>
              </a:rPr>
              <a:t>information</a:t>
            </a:r>
            <a:r>
              <a:rPr sz="600" spc="-5" dirty="0">
                <a:solidFill>
                  <a:srgbClr val="FFFFFF"/>
                </a:solidFill>
                <a:latin typeface="Verdana"/>
                <a:cs typeface="Verdana"/>
              </a:rPr>
              <a:t> </a:t>
            </a:r>
            <a:r>
              <a:rPr sz="600" spc="-10" dirty="0">
                <a:solidFill>
                  <a:srgbClr val="FFFFFF"/>
                </a:solidFill>
                <a:latin typeface="Verdana"/>
                <a:cs typeface="Verdana"/>
              </a:rPr>
              <a:t>to</a:t>
            </a:r>
            <a:r>
              <a:rPr sz="600" spc="-20" dirty="0">
                <a:solidFill>
                  <a:srgbClr val="FFFFFF"/>
                </a:solidFill>
                <a:latin typeface="Verdana"/>
                <a:cs typeface="Verdana"/>
              </a:rPr>
              <a:t> </a:t>
            </a:r>
            <a:r>
              <a:rPr sz="600" dirty="0">
                <a:solidFill>
                  <a:srgbClr val="FFFFFF"/>
                </a:solidFill>
                <a:latin typeface="Verdana"/>
                <a:cs typeface="Verdana"/>
              </a:rPr>
              <a:t>be</a:t>
            </a:r>
            <a:r>
              <a:rPr sz="600" spc="-10" dirty="0">
                <a:solidFill>
                  <a:srgbClr val="FFFFFF"/>
                </a:solidFill>
                <a:latin typeface="Verdana"/>
                <a:cs typeface="Verdana"/>
              </a:rPr>
              <a:t> </a:t>
            </a:r>
            <a:r>
              <a:rPr sz="600" dirty="0">
                <a:solidFill>
                  <a:srgbClr val="FFFFFF"/>
                </a:solidFill>
                <a:latin typeface="Verdana"/>
                <a:cs typeface="Verdana"/>
              </a:rPr>
              <a:t>correct</a:t>
            </a:r>
            <a:r>
              <a:rPr sz="600" spc="-30" dirty="0">
                <a:solidFill>
                  <a:srgbClr val="FFFFFF"/>
                </a:solidFill>
                <a:latin typeface="Verdana"/>
                <a:cs typeface="Verdana"/>
              </a:rPr>
              <a:t> from</a:t>
            </a:r>
            <a:r>
              <a:rPr sz="600" dirty="0">
                <a:solidFill>
                  <a:srgbClr val="FFFFFF"/>
                </a:solidFill>
                <a:latin typeface="Verdana"/>
                <a:cs typeface="Verdana"/>
              </a:rPr>
              <a:t> </a:t>
            </a:r>
            <a:r>
              <a:rPr sz="600" spc="-20" dirty="0">
                <a:solidFill>
                  <a:srgbClr val="FFFFFF"/>
                </a:solidFill>
                <a:latin typeface="Verdana"/>
                <a:cs typeface="Verdana"/>
              </a:rPr>
              <a:t>the</a:t>
            </a:r>
            <a:r>
              <a:rPr sz="600" spc="-10" dirty="0">
                <a:solidFill>
                  <a:srgbClr val="FFFFFF"/>
                </a:solidFill>
                <a:latin typeface="Verdana"/>
                <a:cs typeface="Verdana"/>
              </a:rPr>
              <a:t> </a:t>
            </a:r>
            <a:r>
              <a:rPr sz="600" dirty="0">
                <a:solidFill>
                  <a:srgbClr val="FFFFFF"/>
                </a:solidFill>
                <a:latin typeface="Verdana"/>
                <a:cs typeface="Verdana"/>
              </a:rPr>
              <a:t>day</a:t>
            </a:r>
            <a:r>
              <a:rPr sz="600" spc="-15" dirty="0">
                <a:solidFill>
                  <a:srgbClr val="FFFFFF"/>
                </a:solidFill>
                <a:latin typeface="Verdana"/>
                <a:cs typeface="Verdana"/>
              </a:rPr>
              <a:t> </a:t>
            </a:r>
            <a:r>
              <a:rPr sz="600" dirty="0">
                <a:solidFill>
                  <a:srgbClr val="FFFFFF"/>
                </a:solidFill>
                <a:latin typeface="Verdana"/>
                <a:cs typeface="Verdana"/>
              </a:rPr>
              <a:t>of</a:t>
            </a:r>
            <a:r>
              <a:rPr sz="600" spc="-15" dirty="0">
                <a:solidFill>
                  <a:srgbClr val="FFFFFF"/>
                </a:solidFill>
                <a:latin typeface="Verdana"/>
                <a:cs typeface="Verdana"/>
              </a:rPr>
              <a:t> </a:t>
            </a:r>
            <a:r>
              <a:rPr sz="600" spc="-10" dirty="0">
                <a:solidFill>
                  <a:srgbClr val="FFFFFF"/>
                </a:solidFill>
                <a:latin typeface="Verdana"/>
                <a:cs typeface="Verdana"/>
              </a:rPr>
              <a:t>marketing however, </a:t>
            </a:r>
            <a:r>
              <a:rPr sz="600" dirty="0">
                <a:solidFill>
                  <a:srgbClr val="FFFFFF"/>
                </a:solidFill>
                <a:latin typeface="Verdana"/>
                <a:cs typeface="Verdana"/>
              </a:rPr>
              <a:t>we </a:t>
            </a:r>
            <a:r>
              <a:rPr sz="600" spc="-10" dirty="0">
                <a:solidFill>
                  <a:srgbClr val="FFFFFF"/>
                </a:solidFill>
                <a:latin typeface="Verdana"/>
                <a:cs typeface="Verdana"/>
              </a:rPr>
              <a:t>advise</a:t>
            </a:r>
            <a:r>
              <a:rPr sz="600" spc="-5" dirty="0">
                <a:solidFill>
                  <a:srgbClr val="FFFFFF"/>
                </a:solidFill>
                <a:latin typeface="Verdana"/>
                <a:cs typeface="Verdana"/>
              </a:rPr>
              <a:t> </a:t>
            </a:r>
            <a:r>
              <a:rPr sz="600" dirty="0">
                <a:solidFill>
                  <a:srgbClr val="FFFFFF"/>
                </a:solidFill>
                <a:latin typeface="Verdana"/>
                <a:cs typeface="Verdana"/>
              </a:rPr>
              <a:t>and recommend</a:t>
            </a:r>
            <a:r>
              <a:rPr sz="600" spc="-5" dirty="0">
                <a:solidFill>
                  <a:srgbClr val="FFFFFF"/>
                </a:solidFill>
                <a:latin typeface="Verdana"/>
                <a:cs typeface="Verdana"/>
              </a:rPr>
              <a:t> </a:t>
            </a:r>
            <a:r>
              <a:rPr sz="600" spc="-20" dirty="0">
                <a:solidFill>
                  <a:srgbClr val="FFFFFF"/>
                </a:solidFill>
                <a:latin typeface="Verdana"/>
                <a:cs typeface="Verdana"/>
              </a:rPr>
              <a:t>that </a:t>
            </a:r>
            <a:r>
              <a:rPr sz="600" spc="-30" dirty="0">
                <a:solidFill>
                  <a:srgbClr val="FFFFFF"/>
                </a:solidFill>
                <a:latin typeface="Verdana"/>
                <a:cs typeface="Verdana"/>
              </a:rPr>
              <a:t>your</a:t>
            </a:r>
            <a:r>
              <a:rPr sz="600" dirty="0">
                <a:solidFill>
                  <a:srgbClr val="FFFFFF"/>
                </a:solidFill>
                <a:latin typeface="Verdana"/>
                <a:cs typeface="Verdana"/>
              </a:rPr>
              <a:t> conveyancer</a:t>
            </a:r>
            <a:r>
              <a:rPr sz="600" spc="5" dirty="0">
                <a:solidFill>
                  <a:srgbClr val="FFFFFF"/>
                </a:solidFill>
                <a:latin typeface="Verdana"/>
                <a:cs typeface="Verdana"/>
              </a:rPr>
              <a:t> </a:t>
            </a:r>
            <a:r>
              <a:rPr sz="600" dirty="0">
                <a:solidFill>
                  <a:srgbClr val="FFFFFF"/>
                </a:solidFill>
                <a:latin typeface="Verdana"/>
                <a:cs typeface="Verdana"/>
              </a:rPr>
              <a:t>and </a:t>
            </a:r>
            <a:r>
              <a:rPr sz="600" spc="-25" dirty="0">
                <a:solidFill>
                  <a:srgbClr val="FFFFFF"/>
                </a:solidFill>
                <a:latin typeface="Verdana"/>
                <a:cs typeface="Verdana"/>
              </a:rPr>
              <a:t>or</a:t>
            </a:r>
            <a:r>
              <a:rPr sz="600" spc="-5" dirty="0">
                <a:solidFill>
                  <a:srgbClr val="FFFFFF"/>
                </a:solidFill>
                <a:latin typeface="Verdana"/>
                <a:cs typeface="Verdana"/>
              </a:rPr>
              <a:t> </a:t>
            </a:r>
            <a:r>
              <a:rPr sz="600" spc="-40" dirty="0">
                <a:solidFill>
                  <a:srgbClr val="FFFFFF"/>
                </a:solidFill>
                <a:latin typeface="Verdana"/>
                <a:cs typeface="Verdana"/>
              </a:rPr>
              <a:t>surveyor</a:t>
            </a:r>
            <a:r>
              <a:rPr sz="600" spc="-5" dirty="0">
                <a:solidFill>
                  <a:srgbClr val="FFFFFF"/>
                </a:solidFill>
                <a:latin typeface="Verdana"/>
                <a:cs typeface="Verdana"/>
              </a:rPr>
              <a:t> </a:t>
            </a:r>
            <a:r>
              <a:rPr sz="600" spc="-35" dirty="0">
                <a:solidFill>
                  <a:srgbClr val="FFFFFF"/>
                </a:solidFill>
                <a:latin typeface="Verdana"/>
                <a:cs typeface="Verdana"/>
              </a:rPr>
              <a:t>verifies</a:t>
            </a:r>
            <a:r>
              <a:rPr sz="600" dirty="0">
                <a:solidFill>
                  <a:srgbClr val="FFFFFF"/>
                </a:solidFill>
                <a:latin typeface="Verdana"/>
                <a:cs typeface="Verdana"/>
              </a:rPr>
              <a:t> </a:t>
            </a:r>
            <a:r>
              <a:rPr sz="600" spc="-25" dirty="0">
                <a:solidFill>
                  <a:srgbClr val="FFFFFF"/>
                </a:solidFill>
                <a:latin typeface="Verdana"/>
                <a:cs typeface="Verdana"/>
              </a:rPr>
              <a:t>all</a:t>
            </a:r>
            <a:r>
              <a:rPr sz="600" spc="500" dirty="0">
                <a:solidFill>
                  <a:srgbClr val="FFFFFF"/>
                </a:solidFill>
                <a:latin typeface="Verdana"/>
                <a:cs typeface="Verdana"/>
              </a:rPr>
              <a:t> </a:t>
            </a:r>
            <a:r>
              <a:rPr sz="600" spc="-25" dirty="0">
                <a:solidFill>
                  <a:srgbClr val="FFFFFF"/>
                </a:solidFill>
                <a:latin typeface="Verdana"/>
                <a:cs typeface="Verdana"/>
              </a:rPr>
              <a:t>information</a:t>
            </a:r>
            <a:r>
              <a:rPr sz="600" spc="-20" dirty="0">
                <a:solidFill>
                  <a:srgbClr val="FFFFFF"/>
                </a:solidFill>
                <a:latin typeface="Verdana"/>
                <a:cs typeface="Verdana"/>
              </a:rPr>
              <a:t> </a:t>
            </a:r>
            <a:r>
              <a:rPr sz="600" dirty="0">
                <a:solidFill>
                  <a:srgbClr val="FFFFFF"/>
                </a:solidFill>
                <a:latin typeface="Verdana"/>
                <a:cs typeface="Verdana"/>
              </a:rPr>
              <a:t>supplied.</a:t>
            </a:r>
            <a:r>
              <a:rPr sz="600" spc="160" dirty="0">
                <a:solidFill>
                  <a:srgbClr val="FFFFFF"/>
                </a:solidFill>
                <a:latin typeface="Verdana"/>
                <a:cs typeface="Verdana"/>
              </a:rPr>
              <a:t> </a:t>
            </a:r>
            <a:r>
              <a:rPr sz="600" spc="-30" dirty="0">
                <a:solidFill>
                  <a:srgbClr val="FFFFFF"/>
                </a:solidFill>
                <a:latin typeface="Verdana"/>
                <a:cs typeface="Verdana"/>
              </a:rPr>
              <a:t>All</a:t>
            </a:r>
            <a:r>
              <a:rPr sz="600" spc="-20" dirty="0">
                <a:solidFill>
                  <a:srgbClr val="FFFFFF"/>
                </a:solidFill>
                <a:latin typeface="Verdana"/>
                <a:cs typeface="Verdana"/>
              </a:rPr>
              <a:t> </a:t>
            </a:r>
            <a:r>
              <a:rPr sz="600" spc="-25" dirty="0">
                <a:solidFill>
                  <a:srgbClr val="FFFFFF"/>
                </a:solidFill>
                <a:latin typeface="Verdana"/>
                <a:cs typeface="Verdana"/>
              </a:rPr>
              <a:t>measurements</a:t>
            </a:r>
            <a:r>
              <a:rPr sz="600" spc="-20" dirty="0">
                <a:solidFill>
                  <a:srgbClr val="FFFFFF"/>
                </a:solidFill>
                <a:latin typeface="Verdana"/>
                <a:cs typeface="Verdana"/>
              </a:rPr>
              <a:t> </a:t>
            </a:r>
            <a:r>
              <a:rPr sz="600" dirty="0">
                <a:solidFill>
                  <a:srgbClr val="FFFFFF"/>
                </a:solidFill>
                <a:latin typeface="Verdana"/>
                <a:cs typeface="Verdana"/>
              </a:rPr>
              <a:t>are</a:t>
            </a:r>
            <a:r>
              <a:rPr sz="600" spc="-15" dirty="0">
                <a:solidFill>
                  <a:srgbClr val="FFFFFF"/>
                </a:solidFill>
                <a:latin typeface="Verdana"/>
                <a:cs typeface="Verdana"/>
              </a:rPr>
              <a:t> </a:t>
            </a:r>
            <a:r>
              <a:rPr sz="600" spc="-10" dirty="0">
                <a:solidFill>
                  <a:srgbClr val="FFFFFF"/>
                </a:solidFill>
                <a:latin typeface="Verdana"/>
                <a:cs typeface="Verdana"/>
              </a:rPr>
              <a:t>approximate</a:t>
            </a:r>
            <a:r>
              <a:rPr sz="600" spc="-20" dirty="0">
                <a:solidFill>
                  <a:srgbClr val="FFFFFF"/>
                </a:solidFill>
                <a:latin typeface="Verdana"/>
                <a:cs typeface="Verdana"/>
              </a:rPr>
              <a:t> </a:t>
            </a:r>
            <a:r>
              <a:rPr sz="600" dirty="0">
                <a:solidFill>
                  <a:srgbClr val="FFFFFF"/>
                </a:solidFill>
                <a:latin typeface="Verdana"/>
                <a:cs typeface="Verdana"/>
              </a:rPr>
              <a:t>are</a:t>
            </a:r>
            <a:r>
              <a:rPr sz="600" spc="-20" dirty="0">
                <a:solidFill>
                  <a:srgbClr val="FFFFFF"/>
                </a:solidFill>
                <a:latin typeface="Verdana"/>
                <a:cs typeface="Verdana"/>
              </a:rPr>
              <a:t> </a:t>
            </a:r>
            <a:r>
              <a:rPr sz="600" spc="-30" dirty="0">
                <a:solidFill>
                  <a:srgbClr val="FFFFFF"/>
                </a:solidFill>
                <a:latin typeface="Verdana"/>
                <a:cs typeface="Verdana"/>
              </a:rPr>
              <a:t>for</a:t>
            </a:r>
            <a:r>
              <a:rPr sz="600" spc="-15" dirty="0">
                <a:solidFill>
                  <a:srgbClr val="FFFFFF"/>
                </a:solidFill>
                <a:latin typeface="Verdana"/>
                <a:cs typeface="Verdana"/>
              </a:rPr>
              <a:t> </a:t>
            </a:r>
            <a:r>
              <a:rPr sz="600" spc="-10" dirty="0">
                <a:solidFill>
                  <a:srgbClr val="FFFFFF"/>
                </a:solidFill>
                <a:latin typeface="Verdana"/>
                <a:cs typeface="Verdana"/>
              </a:rPr>
              <a:t>general </a:t>
            </a:r>
            <a:r>
              <a:rPr sz="600" dirty="0">
                <a:solidFill>
                  <a:srgbClr val="FFFFFF"/>
                </a:solidFill>
                <a:latin typeface="Verdana"/>
                <a:cs typeface="Verdana"/>
              </a:rPr>
              <a:t>guidance</a:t>
            </a:r>
            <a:r>
              <a:rPr sz="600" spc="-30" dirty="0">
                <a:solidFill>
                  <a:srgbClr val="FFFFFF"/>
                </a:solidFill>
                <a:latin typeface="Verdana"/>
                <a:cs typeface="Verdana"/>
              </a:rPr>
              <a:t> </a:t>
            </a:r>
            <a:r>
              <a:rPr sz="600" spc="-10" dirty="0">
                <a:solidFill>
                  <a:srgbClr val="FFFFFF"/>
                </a:solidFill>
                <a:latin typeface="Verdana"/>
                <a:cs typeface="Verdana"/>
              </a:rPr>
              <a:t>purposes </a:t>
            </a:r>
            <a:r>
              <a:rPr sz="600" spc="-20" dirty="0">
                <a:solidFill>
                  <a:srgbClr val="FFFFFF"/>
                </a:solidFill>
                <a:latin typeface="Verdana"/>
                <a:cs typeface="Verdana"/>
              </a:rPr>
              <a:t>only</a:t>
            </a:r>
            <a:r>
              <a:rPr sz="600" spc="-10" dirty="0">
                <a:solidFill>
                  <a:srgbClr val="FFFFFF"/>
                </a:solidFill>
                <a:latin typeface="Verdana"/>
                <a:cs typeface="Verdana"/>
              </a:rPr>
              <a:t> </a:t>
            </a:r>
            <a:r>
              <a:rPr sz="600" dirty="0">
                <a:solidFill>
                  <a:srgbClr val="FFFFFF"/>
                </a:solidFill>
                <a:latin typeface="Verdana"/>
                <a:cs typeface="Verdana"/>
              </a:rPr>
              <a:t>and</a:t>
            </a:r>
            <a:r>
              <a:rPr sz="600" spc="-10" dirty="0">
                <a:solidFill>
                  <a:srgbClr val="FFFFFF"/>
                </a:solidFill>
                <a:latin typeface="Verdana"/>
                <a:cs typeface="Verdana"/>
              </a:rPr>
              <a:t> </a:t>
            </a:r>
            <a:r>
              <a:rPr sz="600" spc="-45" dirty="0">
                <a:solidFill>
                  <a:srgbClr val="FFFFFF"/>
                </a:solidFill>
                <a:latin typeface="Verdana"/>
                <a:cs typeface="Verdana"/>
              </a:rPr>
              <a:t>whilst</a:t>
            </a:r>
            <a:r>
              <a:rPr sz="600" spc="-20" dirty="0">
                <a:solidFill>
                  <a:srgbClr val="FFFFFF"/>
                </a:solidFill>
                <a:latin typeface="Verdana"/>
                <a:cs typeface="Verdana"/>
              </a:rPr>
              <a:t> every</a:t>
            </a:r>
            <a:r>
              <a:rPr sz="600" dirty="0">
                <a:solidFill>
                  <a:srgbClr val="FFFFFF"/>
                </a:solidFill>
                <a:latin typeface="Verdana"/>
                <a:cs typeface="Verdana"/>
              </a:rPr>
              <a:t> care</a:t>
            </a:r>
            <a:r>
              <a:rPr sz="600" spc="-5" dirty="0">
                <a:solidFill>
                  <a:srgbClr val="FFFFFF"/>
                </a:solidFill>
                <a:latin typeface="Verdana"/>
                <a:cs typeface="Verdana"/>
              </a:rPr>
              <a:t> </a:t>
            </a:r>
            <a:r>
              <a:rPr sz="600" spc="-20" dirty="0">
                <a:solidFill>
                  <a:srgbClr val="FFFFFF"/>
                </a:solidFill>
                <a:latin typeface="Verdana"/>
                <a:cs typeface="Verdana"/>
              </a:rPr>
              <a:t>has</a:t>
            </a:r>
            <a:r>
              <a:rPr sz="600" spc="-5" dirty="0">
                <a:solidFill>
                  <a:srgbClr val="FFFFFF"/>
                </a:solidFill>
                <a:latin typeface="Verdana"/>
                <a:cs typeface="Verdana"/>
              </a:rPr>
              <a:t> </a:t>
            </a:r>
            <a:r>
              <a:rPr sz="600" dirty="0">
                <a:solidFill>
                  <a:srgbClr val="FFFFFF"/>
                </a:solidFill>
                <a:latin typeface="Verdana"/>
                <a:cs typeface="Verdana"/>
              </a:rPr>
              <a:t>been</a:t>
            </a:r>
            <a:r>
              <a:rPr sz="600" spc="-5" dirty="0">
                <a:solidFill>
                  <a:srgbClr val="FFFFFF"/>
                </a:solidFill>
                <a:latin typeface="Verdana"/>
                <a:cs typeface="Verdana"/>
              </a:rPr>
              <a:t> </a:t>
            </a:r>
            <a:r>
              <a:rPr sz="600" spc="-10" dirty="0">
                <a:solidFill>
                  <a:srgbClr val="FFFFFF"/>
                </a:solidFill>
                <a:latin typeface="Verdana"/>
                <a:cs typeface="Verdana"/>
              </a:rPr>
              <a:t>taken</a:t>
            </a:r>
            <a:r>
              <a:rPr sz="600" spc="5" dirty="0">
                <a:solidFill>
                  <a:srgbClr val="FFFFFF"/>
                </a:solidFill>
                <a:latin typeface="Verdana"/>
                <a:cs typeface="Verdana"/>
              </a:rPr>
              <a:t> </a:t>
            </a:r>
            <a:r>
              <a:rPr sz="600" spc="-20" dirty="0">
                <a:solidFill>
                  <a:srgbClr val="FFFFFF"/>
                </a:solidFill>
                <a:latin typeface="Verdana"/>
                <a:cs typeface="Verdana"/>
              </a:rPr>
              <a:t>to</a:t>
            </a:r>
            <a:r>
              <a:rPr sz="600" spc="-10" dirty="0">
                <a:solidFill>
                  <a:srgbClr val="FFFFFF"/>
                </a:solidFill>
                <a:latin typeface="Verdana"/>
                <a:cs typeface="Verdana"/>
              </a:rPr>
              <a:t> </a:t>
            </a:r>
            <a:r>
              <a:rPr sz="600" spc="-25" dirty="0">
                <a:solidFill>
                  <a:srgbClr val="FFFFFF"/>
                </a:solidFill>
                <a:latin typeface="Verdana"/>
                <a:cs typeface="Verdana"/>
              </a:rPr>
              <a:t>ensure</a:t>
            </a:r>
            <a:r>
              <a:rPr sz="600" dirty="0">
                <a:solidFill>
                  <a:srgbClr val="FFFFFF"/>
                </a:solidFill>
                <a:latin typeface="Verdana"/>
                <a:cs typeface="Verdana"/>
              </a:rPr>
              <a:t> </a:t>
            </a:r>
            <a:r>
              <a:rPr sz="600" spc="-35" dirty="0">
                <a:solidFill>
                  <a:srgbClr val="FFFFFF"/>
                </a:solidFill>
                <a:latin typeface="Verdana"/>
                <a:cs typeface="Verdana"/>
              </a:rPr>
              <a:t>their</a:t>
            </a:r>
            <a:r>
              <a:rPr sz="600" dirty="0">
                <a:solidFill>
                  <a:srgbClr val="FFFFFF"/>
                </a:solidFill>
                <a:latin typeface="Verdana"/>
                <a:cs typeface="Verdana"/>
              </a:rPr>
              <a:t> accuracy,</a:t>
            </a:r>
            <a:r>
              <a:rPr sz="600" spc="-5" dirty="0">
                <a:solidFill>
                  <a:srgbClr val="FFFFFF"/>
                </a:solidFill>
                <a:latin typeface="Verdana"/>
                <a:cs typeface="Verdana"/>
              </a:rPr>
              <a:t> </a:t>
            </a:r>
            <a:r>
              <a:rPr sz="600" spc="-25" dirty="0">
                <a:solidFill>
                  <a:srgbClr val="FFFFFF"/>
                </a:solidFill>
                <a:latin typeface="Verdana"/>
                <a:cs typeface="Verdana"/>
              </a:rPr>
              <a:t>they</a:t>
            </a:r>
            <a:r>
              <a:rPr sz="600" spc="-10" dirty="0">
                <a:solidFill>
                  <a:srgbClr val="FFFFFF"/>
                </a:solidFill>
                <a:latin typeface="Verdana"/>
                <a:cs typeface="Verdana"/>
              </a:rPr>
              <a:t> </a:t>
            </a:r>
            <a:r>
              <a:rPr sz="600" spc="-20" dirty="0">
                <a:solidFill>
                  <a:srgbClr val="FFFFFF"/>
                </a:solidFill>
                <a:latin typeface="Verdana"/>
                <a:cs typeface="Verdana"/>
              </a:rPr>
              <a:t>should</a:t>
            </a:r>
            <a:r>
              <a:rPr sz="600" spc="-10" dirty="0">
                <a:solidFill>
                  <a:srgbClr val="FFFFFF"/>
                </a:solidFill>
                <a:latin typeface="Verdana"/>
                <a:cs typeface="Verdana"/>
              </a:rPr>
              <a:t> not</a:t>
            </a:r>
            <a:r>
              <a:rPr sz="600" spc="-20" dirty="0">
                <a:solidFill>
                  <a:srgbClr val="FFFFFF"/>
                </a:solidFill>
                <a:latin typeface="Verdana"/>
                <a:cs typeface="Verdana"/>
              </a:rPr>
              <a:t> </a:t>
            </a:r>
            <a:r>
              <a:rPr sz="600" dirty="0">
                <a:solidFill>
                  <a:srgbClr val="FFFFFF"/>
                </a:solidFill>
                <a:latin typeface="Verdana"/>
                <a:cs typeface="Verdana"/>
              </a:rPr>
              <a:t>be</a:t>
            </a:r>
            <a:r>
              <a:rPr sz="600" spc="-5" dirty="0">
                <a:solidFill>
                  <a:srgbClr val="FFFFFF"/>
                </a:solidFill>
                <a:latin typeface="Verdana"/>
                <a:cs typeface="Verdana"/>
              </a:rPr>
              <a:t> </a:t>
            </a:r>
            <a:r>
              <a:rPr sz="600" spc="-10" dirty="0">
                <a:solidFill>
                  <a:srgbClr val="FFFFFF"/>
                </a:solidFill>
                <a:latin typeface="Verdana"/>
                <a:cs typeface="Verdana"/>
              </a:rPr>
              <a:t>relied </a:t>
            </a:r>
            <a:r>
              <a:rPr sz="600" dirty="0">
                <a:solidFill>
                  <a:srgbClr val="FFFFFF"/>
                </a:solidFill>
                <a:latin typeface="Verdana"/>
                <a:cs typeface="Verdana"/>
              </a:rPr>
              <a:t>upon</a:t>
            </a:r>
            <a:r>
              <a:rPr sz="600" spc="-20" dirty="0">
                <a:solidFill>
                  <a:srgbClr val="FFFFFF"/>
                </a:solidFill>
                <a:latin typeface="Verdana"/>
                <a:cs typeface="Verdana"/>
              </a:rPr>
              <a:t> </a:t>
            </a:r>
            <a:r>
              <a:rPr sz="600" dirty="0">
                <a:solidFill>
                  <a:srgbClr val="FFFFFF"/>
                </a:solidFill>
                <a:latin typeface="Verdana"/>
                <a:cs typeface="Verdana"/>
              </a:rPr>
              <a:t>and</a:t>
            </a:r>
            <a:r>
              <a:rPr sz="600" spc="-15" dirty="0">
                <a:solidFill>
                  <a:srgbClr val="FFFFFF"/>
                </a:solidFill>
                <a:latin typeface="Verdana"/>
                <a:cs typeface="Verdana"/>
              </a:rPr>
              <a:t> </a:t>
            </a:r>
            <a:r>
              <a:rPr sz="600" spc="-10" dirty="0">
                <a:solidFill>
                  <a:srgbClr val="FFFFFF"/>
                </a:solidFill>
                <a:latin typeface="Verdana"/>
                <a:cs typeface="Verdana"/>
              </a:rPr>
              <a:t>potential</a:t>
            </a:r>
            <a:r>
              <a:rPr sz="600" spc="-15" dirty="0">
                <a:solidFill>
                  <a:srgbClr val="FFFFFF"/>
                </a:solidFill>
                <a:latin typeface="Verdana"/>
                <a:cs typeface="Verdana"/>
              </a:rPr>
              <a:t> </a:t>
            </a:r>
            <a:r>
              <a:rPr sz="600" spc="-35" dirty="0">
                <a:solidFill>
                  <a:srgbClr val="FFFFFF"/>
                </a:solidFill>
                <a:latin typeface="Verdana"/>
                <a:cs typeface="Verdana"/>
              </a:rPr>
              <a:t>buyers</a:t>
            </a:r>
            <a:r>
              <a:rPr sz="600" spc="-15" dirty="0">
                <a:solidFill>
                  <a:srgbClr val="FFFFFF"/>
                </a:solidFill>
                <a:latin typeface="Verdana"/>
                <a:cs typeface="Verdana"/>
              </a:rPr>
              <a:t> </a:t>
            </a:r>
            <a:r>
              <a:rPr sz="600" dirty="0">
                <a:solidFill>
                  <a:srgbClr val="FFFFFF"/>
                </a:solidFill>
                <a:latin typeface="Verdana"/>
                <a:cs typeface="Verdana"/>
              </a:rPr>
              <a:t>are</a:t>
            </a:r>
            <a:r>
              <a:rPr sz="600" spc="-15" dirty="0">
                <a:solidFill>
                  <a:srgbClr val="FFFFFF"/>
                </a:solidFill>
                <a:latin typeface="Verdana"/>
                <a:cs typeface="Verdana"/>
              </a:rPr>
              <a:t> </a:t>
            </a:r>
            <a:r>
              <a:rPr sz="600" dirty="0">
                <a:solidFill>
                  <a:srgbClr val="FFFFFF"/>
                </a:solidFill>
                <a:latin typeface="Verdana"/>
                <a:cs typeface="Verdana"/>
              </a:rPr>
              <a:t>advised</a:t>
            </a:r>
            <a:r>
              <a:rPr sz="600" spc="-20" dirty="0">
                <a:solidFill>
                  <a:srgbClr val="FFFFFF"/>
                </a:solidFill>
                <a:latin typeface="Verdana"/>
                <a:cs typeface="Verdana"/>
              </a:rPr>
              <a:t> </a:t>
            </a:r>
            <a:r>
              <a:rPr sz="600" spc="-10" dirty="0">
                <a:solidFill>
                  <a:srgbClr val="FFFFFF"/>
                </a:solidFill>
                <a:latin typeface="Verdana"/>
                <a:cs typeface="Verdana"/>
              </a:rPr>
              <a:t>to</a:t>
            </a:r>
            <a:r>
              <a:rPr sz="600" spc="-25" dirty="0">
                <a:solidFill>
                  <a:srgbClr val="FFFFFF"/>
                </a:solidFill>
                <a:latin typeface="Verdana"/>
                <a:cs typeface="Verdana"/>
              </a:rPr>
              <a:t> </a:t>
            </a:r>
            <a:r>
              <a:rPr sz="600" dirty="0">
                <a:solidFill>
                  <a:srgbClr val="FFFFFF"/>
                </a:solidFill>
                <a:latin typeface="Verdana"/>
                <a:cs typeface="Verdana"/>
              </a:rPr>
              <a:t>recheck</a:t>
            </a:r>
            <a:r>
              <a:rPr sz="600" spc="-15" dirty="0">
                <a:solidFill>
                  <a:srgbClr val="FFFFFF"/>
                </a:solidFill>
                <a:latin typeface="Verdana"/>
                <a:cs typeface="Verdana"/>
              </a:rPr>
              <a:t> </a:t>
            </a:r>
            <a:r>
              <a:rPr sz="600" spc="-20" dirty="0">
                <a:solidFill>
                  <a:srgbClr val="FFFFFF"/>
                </a:solidFill>
                <a:latin typeface="Verdana"/>
                <a:cs typeface="Verdana"/>
              </a:rPr>
              <a:t>the</a:t>
            </a:r>
            <a:r>
              <a:rPr sz="600" spc="-15" dirty="0">
                <a:solidFill>
                  <a:srgbClr val="FFFFFF"/>
                </a:solidFill>
                <a:latin typeface="Verdana"/>
                <a:cs typeface="Verdana"/>
              </a:rPr>
              <a:t> </a:t>
            </a:r>
            <a:r>
              <a:rPr sz="600" spc="-10" dirty="0">
                <a:solidFill>
                  <a:srgbClr val="FFFFFF"/>
                </a:solidFill>
                <a:latin typeface="Verdana"/>
                <a:cs typeface="Verdana"/>
              </a:rPr>
              <a:t>measurements.</a:t>
            </a:r>
            <a:endParaRPr sz="600">
              <a:latin typeface="Verdana"/>
              <a:cs typeface="Verdana"/>
            </a:endParaRPr>
          </a:p>
        </p:txBody>
      </p:sp>
      <p:pic>
        <p:nvPicPr>
          <p:cNvPr id="8" name="object 8"/>
          <p:cNvPicPr/>
          <p:nvPr/>
        </p:nvPicPr>
        <p:blipFill>
          <a:blip r:embed="rId3">
            <a:extLst>
              <a:ext uri="{28A0092B-C50C-407E-A947-70E740481C1C}">
                <a14:useLocalDpi xmlns:a14="http://schemas.microsoft.com/office/drawing/2010/main" val="0"/>
              </a:ext>
            </a:extLst>
          </a:blip>
          <a:srcRect/>
          <a:stretch/>
        </p:blipFill>
        <p:spPr>
          <a:xfrm>
            <a:off x="1618010" y="5677200"/>
            <a:ext cx="4752528" cy="3730324"/>
          </a:xfrm>
          <a:prstGeom prst="rect">
            <a:avLst/>
          </a:prstGeom>
        </p:spPr>
      </p:pic>
      <p:pic>
        <p:nvPicPr>
          <p:cNvPr id="10" name="object 10"/>
          <p:cNvPicPr/>
          <p:nvPr/>
        </p:nvPicPr>
        <p:blipFill>
          <a:blip r:embed="rId4" cstate="print">
            <a:extLst>
              <a:ext uri="{28A0092B-C50C-407E-A947-70E740481C1C}">
                <a14:useLocalDpi xmlns:a14="http://schemas.microsoft.com/office/drawing/2010/main" val="0"/>
              </a:ext>
            </a:extLst>
          </a:blip>
          <a:srcRect/>
          <a:stretch/>
        </p:blipFill>
        <p:spPr>
          <a:xfrm>
            <a:off x="1" y="348233"/>
            <a:ext cx="3826764" cy="2514346"/>
          </a:xfrm>
          <a:prstGeom prst="rect">
            <a:avLst/>
          </a:prstGeom>
        </p:spPr>
      </p:pic>
      <p:pic>
        <p:nvPicPr>
          <p:cNvPr id="11" name="object 11"/>
          <p:cNvPicPr/>
          <p:nvPr/>
        </p:nvPicPr>
        <p:blipFill>
          <a:blip r:embed="rId5" cstate="print">
            <a:extLst>
              <a:ext uri="{28A0092B-C50C-407E-A947-70E740481C1C}">
                <a14:useLocalDpi xmlns:a14="http://schemas.microsoft.com/office/drawing/2010/main" val="0"/>
              </a:ext>
            </a:extLst>
          </a:blip>
          <a:srcRect/>
          <a:stretch/>
        </p:blipFill>
        <p:spPr>
          <a:xfrm>
            <a:off x="0" y="2909997"/>
            <a:ext cx="3824589" cy="2657348"/>
          </a:xfrm>
          <a:prstGeom prst="rect">
            <a:avLst/>
          </a:prstGeom>
        </p:spPr>
      </p:pic>
      <p:pic>
        <p:nvPicPr>
          <p:cNvPr id="13" name="object 10">
            <a:extLst>
              <a:ext uri="{FF2B5EF4-FFF2-40B4-BE49-F238E27FC236}">
                <a16:creationId xmlns:a16="http://schemas.microsoft.com/office/drawing/2014/main" id="{2EEF50B0-B0F3-F3E3-836E-E4A27BBBEC45}"/>
              </a:ext>
            </a:extLst>
          </p:cNvPr>
          <p:cNvPicPr/>
          <p:nvPr/>
        </p:nvPicPr>
        <p:blipFill>
          <a:blip r:embed="rId6" cstate="print">
            <a:extLst>
              <a:ext uri="{28A0092B-C50C-407E-A947-70E740481C1C}">
                <a14:useLocalDpi xmlns:a14="http://schemas.microsoft.com/office/drawing/2010/main" val="0"/>
              </a:ext>
            </a:extLst>
          </a:blip>
          <a:srcRect/>
          <a:stretch/>
        </p:blipFill>
        <p:spPr>
          <a:xfrm>
            <a:off x="3873576" y="348233"/>
            <a:ext cx="3682923" cy="2514346"/>
          </a:xfrm>
          <a:prstGeom prst="rect">
            <a:avLst/>
          </a:prstGeom>
        </p:spPr>
      </p:pic>
      <p:pic>
        <p:nvPicPr>
          <p:cNvPr id="14" name="object 11">
            <a:extLst>
              <a:ext uri="{FF2B5EF4-FFF2-40B4-BE49-F238E27FC236}">
                <a16:creationId xmlns:a16="http://schemas.microsoft.com/office/drawing/2014/main" id="{5877EAE2-00B6-C8D0-F4FA-66846A9E3E59}"/>
              </a:ext>
            </a:extLst>
          </p:cNvPr>
          <p:cNvPicPr/>
          <p:nvPr/>
        </p:nvPicPr>
        <p:blipFill>
          <a:blip r:embed="rId7" cstate="print">
            <a:extLst>
              <a:ext uri="{28A0092B-C50C-407E-A947-70E740481C1C}">
                <a14:useLocalDpi xmlns:a14="http://schemas.microsoft.com/office/drawing/2010/main" val="0"/>
              </a:ext>
            </a:extLst>
          </a:blip>
          <a:srcRect/>
          <a:stretch/>
        </p:blipFill>
        <p:spPr>
          <a:xfrm>
            <a:off x="3873576" y="2909997"/>
            <a:ext cx="3682923" cy="26573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 page template" id="{91FDD409-637A-42E4-A673-61781A18A07F}" vid="{F55BAF39-6403-42EE-8D6C-C68F4D67A00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F6DDF6DC76574CB3A03198806189F5" ma:contentTypeVersion="4" ma:contentTypeDescription="Create a new document." ma:contentTypeScope="" ma:versionID="0ce9b4eda656137e0e77fd8365d1c1b6">
  <xsd:schema xmlns:xsd="http://www.w3.org/2001/XMLSchema" xmlns:xs="http://www.w3.org/2001/XMLSchema" xmlns:p="http://schemas.microsoft.com/office/2006/metadata/properties" xmlns:ns3="22116084-f875-4588-a4f2-2461971a6d76" targetNamespace="http://schemas.microsoft.com/office/2006/metadata/properties" ma:root="true" ma:fieldsID="9526b3ae540685ef1dbd9db7ce0e9a36" ns3:_="">
    <xsd:import namespace="22116084-f875-4588-a4f2-2461971a6d76"/>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16084-f875-4588-a4f2-2461971a6d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B9FBA9-DD9B-45B1-8862-8696171041F2}">
  <ds:schemaRef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www.w3.org/XML/1998/namespace"/>
    <ds:schemaRef ds:uri="22116084-f875-4588-a4f2-2461971a6d76"/>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C76B859F-1E51-41A4-A19B-1085F0DA6561}">
  <ds:schemaRefs>
    <ds:schemaRef ds:uri="http://schemas.microsoft.com/sharepoint/v3/contenttype/forms"/>
  </ds:schemaRefs>
</ds:datastoreItem>
</file>

<file path=customXml/itemProps3.xml><?xml version="1.0" encoding="utf-8"?>
<ds:datastoreItem xmlns:ds="http://schemas.openxmlformats.org/officeDocument/2006/customXml" ds:itemID="{827969CA-E7BB-42DA-8A78-471C9BB32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16084-f875-4588-a4f2-2461971a6d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 page TEMPLATE</Template>
  <TotalTime>23</TotalTime>
  <Words>413</Words>
  <Application>Microsoft Office PowerPoint</Application>
  <PresentationFormat>Custom</PresentationFormat>
  <Paragraphs>39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Tahoma</vt:lpstr>
      <vt:lpstr>Verdana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Wintle</dc:creator>
  <cp:lastModifiedBy>Laura Wintle</cp:lastModifiedBy>
  <cp:revision>1</cp:revision>
  <dcterms:created xsi:type="dcterms:W3CDTF">2024-08-27T11:09:00Z</dcterms:created>
  <dcterms:modified xsi:type="dcterms:W3CDTF">2024-08-27T11:32:28Z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2024-07-11T00:00:00Z</vt:filetime>
  </property>
  <property fmtid="{D5CDD505-2E9C-101B-9397-08002B2CF9AE}" pid="3" name="Creator">
    <vt:lpwstr>Microsoft® Word 2019</vt:lpwstr>
  </property>
  <property fmtid="{D5CDD505-2E9C-101B-9397-08002B2CF9AE}" pid="4" name="LastSaved">
    <vt:filetime>2024-07-11T00:00:00Z</vt:filetime>
  </property>
  <property fmtid="{D5CDD505-2E9C-101B-9397-08002B2CF9AE}" pid="5" name="Producer">
    <vt:lpwstr>Adobe PDF Services</vt:lpwstr>
  </property>
  <property fmtid="{D5CDD505-2E9C-101B-9397-08002B2CF9AE}" pid="6" name="ContentTypeId">
    <vt:lpwstr>0x010100BAF6DDF6DC76574CB3A03198806189F5</vt:lpwstr>
  </property>
</Properties>
</file>